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7" r:id="rId3"/>
    <p:sldId id="291" r:id="rId4"/>
    <p:sldId id="259" r:id="rId5"/>
    <p:sldId id="329" r:id="rId6"/>
    <p:sldId id="328" r:id="rId7"/>
    <p:sldId id="278" r:id="rId8"/>
    <p:sldId id="296" r:id="rId9"/>
    <p:sldId id="324" r:id="rId10"/>
    <p:sldId id="292" r:id="rId11"/>
    <p:sldId id="330" r:id="rId12"/>
    <p:sldId id="275" r:id="rId13"/>
    <p:sldId id="326" r:id="rId14"/>
    <p:sldId id="325" r:id="rId15"/>
    <p:sldId id="268" r:id="rId16"/>
    <p:sldId id="270" r:id="rId17"/>
    <p:sldId id="287" r:id="rId18"/>
    <p:sldId id="315" r:id="rId19"/>
    <p:sldId id="316" r:id="rId20"/>
    <p:sldId id="317" r:id="rId21"/>
    <p:sldId id="320" r:id="rId22"/>
    <p:sldId id="322" r:id="rId23"/>
    <p:sldId id="327" r:id="rId24"/>
    <p:sldId id="276" r:id="rId25"/>
  </p:sldIdLst>
  <p:sldSz cx="9144000" cy="6858000" type="screen4x3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356C4-2C0A-476F-BC26-B1BE8D71FDBF}" v="12" dt="2025-12-21T23:08:52.8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76" autoAdjust="0"/>
    <p:restoredTop sz="94660"/>
  </p:normalViewPr>
  <p:slideViewPr>
    <p:cSldViewPr snapToGrid="0">
      <p:cViewPr>
        <p:scale>
          <a:sx n="90" d="100"/>
          <a:sy n="90" d="100"/>
        </p:scale>
        <p:origin x="1092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1815FC-EAB1-422F-9A52-BE8E20EE3937}" type="doc">
      <dgm:prSet loTypeId="urn:microsoft.com/office/officeart/2005/8/layout/pyramid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6FDBF5F-AF58-4684-BBF1-6A4560F1B9EA}">
      <dgm:prSet phldrT="[Texto]" custT="1"/>
      <dgm:spPr>
        <a:solidFill>
          <a:schemeClr val="accent3">
            <a:lumMod val="20000"/>
            <a:lumOff val="80000"/>
            <a:alpha val="90000"/>
          </a:schemeClr>
        </a:solidFill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2000" b="1" i="0" u="none" strike="noStrike" baseline="0" dirty="0">
              <a:latin typeface="Arial" panose="020B0604020202020204" pitchFamily="34" charset="0"/>
              <a:cs typeface="Arial" panose="020B0604020202020204" pitchFamily="34" charset="0"/>
            </a:rPr>
            <a:t>1. Luimara Schmit*</a:t>
          </a:r>
        </a:p>
        <a:p>
          <a:r>
            <a:rPr lang="pt-BR" sz="2000" b="1" i="0" u="none" strike="noStrike" baseline="0" dirty="0">
              <a:latin typeface="Arial" panose="020B0604020202020204" pitchFamily="34" charset="0"/>
              <a:cs typeface="Arial" panose="020B0604020202020204" pitchFamily="34" charset="0"/>
            </a:rPr>
            <a:t>2. Marcelo Paskulin</a:t>
          </a:r>
          <a:endParaRPr lang="pt-BR" sz="2000" dirty="0"/>
        </a:p>
      </dgm:t>
    </dgm:pt>
    <dgm:pt modelId="{7D227572-35E0-4023-A7AA-BE91E2A46E00}" type="parTrans" cxnId="{C27889E9-D704-4146-924B-DB0A11585566}">
      <dgm:prSet/>
      <dgm:spPr/>
      <dgm:t>
        <a:bodyPr/>
        <a:lstStyle/>
        <a:p>
          <a:endParaRPr lang="pt-BR"/>
        </a:p>
      </dgm:t>
    </dgm:pt>
    <dgm:pt modelId="{15895E1B-DA42-4BD9-BBD1-019C00A44E0D}" type="sibTrans" cxnId="{C27889E9-D704-4146-924B-DB0A11585566}">
      <dgm:prSet/>
      <dgm:spPr/>
      <dgm:t>
        <a:bodyPr/>
        <a:lstStyle/>
        <a:p>
          <a:endParaRPr lang="pt-BR"/>
        </a:p>
      </dgm:t>
    </dgm:pt>
    <dgm:pt modelId="{C4356520-6F94-4902-B543-CC9EB289AC3F}">
      <dgm:prSet phldrT="[Texto]" custT="1"/>
      <dgm:spPr>
        <a:solidFill>
          <a:schemeClr val="accent3">
            <a:lumMod val="20000"/>
            <a:lumOff val="80000"/>
            <a:alpha val="90000"/>
          </a:schemeClr>
        </a:solidFill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16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rPr>
            <a:t>Foz do Iguaçu</a:t>
          </a:r>
          <a:r>
            <a:rPr lang="pt-BR" sz="1600" b="0" i="0" u="none" strike="noStrike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pt-BR" sz="1600" dirty="0"/>
        </a:p>
      </dgm:t>
    </dgm:pt>
    <dgm:pt modelId="{1219A14A-DA1B-430F-8A6D-A9A58A989E1F}" type="parTrans" cxnId="{6CF64C89-0208-4842-8AE5-F5DFEB8954BF}">
      <dgm:prSet/>
      <dgm:spPr/>
      <dgm:t>
        <a:bodyPr/>
        <a:lstStyle/>
        <a:p>
          <a:endParaRPr lang="pt-BR"/>
        </a:p>
      </dgm:t>
    </dgm:pt>
    <dgm:pt modelId="{4CE6DCB5-7C2E-4F00-835E-BC9220D7CBB7}" type="sibTrans" cxnId="{6CF64C89-0208-4842-8AE5-F5DFEB8954BF}">
      <dgm:prSet/>
      <dgm:spPr/>
      <dgm:t>
        <a:bodyPr/>
        <a:lstStyle/>
        <a:p>
          <a:endParaRPr lang="pt-BR"/>
        </a:p>
      </dgm:t>
    </dgm:pt>
    <dgm:pt modelId="{B531A77E-56B3-46FC-AD8C-2AB8C48700EC}" type="pres">
      <dgm:prSet presAssocID="{711815FC-EAB1-422F-9A52-BE8E20EE3937}" presName="compositeShape" presStyleCnt="0">
        <dgm:presLayoutVars>
          <dgm:dir/>
          <dgm:resizeHandles/>
        </dgm:presLayoutVars>
      </dgm:prSet>
      <dgm:spPr/>
    </dgm:pt>
    <dgm:pt modelId="{37BC9794-3ECF-4067-90F7-03FA4C34087E}" type="pres">
      <dgm:prSet presAssocID="{711815FC-EAB1-422F-9A52-BE8E20EE3937}" presName="pyramid" presStyleLbl="node1" presStyleIdx="0" presStyleCnt="1" custLinFactNeighborX="-467" custLinFactNeighborY="-2592"/>
      <dgm:spPr>
        <a:solidFill>
          <a:schemeClr val="accent1">
            <a:lumMod val="75000"/>
          </a:schemeClr>
        </a:solidFill>
      </dgm:spPr>
    </dgm:pt>
    <dgm:pt modelId="{A6A3EF4F-65FF-44F9-B43A-23BADE90C215}" type="pres">
      <dgm:prSet presAssocID="{711815FC-EAB1-422F-9A52-BE8E20EE3937}" presName="theList" presStyleCnt="0"/>
      <dgm:spPr/>
    </dgm:pt>
    <dgm:pt modelId="{04A776F9-E9A1-44E1-A17C-FEFD0B361E41}" type="pres">
      <dgm:prSet presAssocID="{E6FDBF5F-AF58-4684-BBF1-6A4560F1B9EA}" presName="aNode" presStyleLbl="fgAcc1" presStyleIdx="0" presStyleCnt="1" custScaleX="123890" custScaleY="37988" custLinFactNeighborX="17570" custLinFactNeighborY="81908">
        <dgm:presLayoutVars>
          <dgm:bulletEnabled val="1"/>
        </dgm:presLayoutVars>
      </dgm:prSet>
      <dgm:spPr/>
    </dgm:pt>
    <dgm:pt modelId="{3A2890DB-02FE-4317-A49B-2A35D9155186}" type="pres">
      <dgm:prSet presAssocID="{E6FDBF5F-AF58-4684-BBF1-6A4560F1B9EA}" presName="aSpace" presStyleCnt="0"/>
      <dgm:spPr/>
    </dgm:pt>
  </dgm:ptLst>
  <dgm:cxnLst>
    <dgm:cxn modelId="{5CAC0D43-77DD-4E11-B2E3-8E6696562171}" type="presOf" srcId="{C4356520-6F94-4902-B543-CC9EB289AC3F}" destId="{04A776F9-E9A1-44E1-A17C-FEFD0B361E41}" srcOrd="0" destOrd="1" presId="urn:microsoft.com/office/officeart/2005/8/layout/pyramid2"/>
    <dgm:cxn modelId="{5629DE45-AB27-409F-AEAF-A35B84F7CB9A}" type="presOf" srcId="{711815FC-EAB1-422F-9A52-BE8E20EE3937}" destId="{B531A77E-56B3-46FC-AD8C-2AB8C48700EC}" srcOrd="0" destOrd="0" presId="urn:microsoft.com/office/officeart/2005/8/layout/pyramid2"/>
    <dgm:cxn modelId="{6CF64C89-0208-4842-8AE5-F5DFEB8954BF}" srcId="{E6FDBF5F-AF58-4684-BBF1-6A4560F1B9EA}" destId="{C4356520-6F94-4902-B543-CC9EB289AC3F}" srcOrd="0" destOrd="0" parTransId="{1219A14A-DA1B-430F-8A6D-A9A58A989E1F}" sibTransId="{4CE6DCB5-7C2E-4F00-835E-BC9220D7CBB7}"/>
    <dgm:cxn modelId="{BB9924CA-C030-4285-A4C5-2CCA1BF45896}" type="presOf" srcId="{E6FDBF5F-AF58-4684-BBF1-6A4560F1B9EA}" destId="{04A776F9-E9A1-44E1-A17C-FEFD0B361E41}" srcOrd="0" destOrd="0" presId="urn:microsoft.com/office/officeart/2005/8/layout/pyramid2"/>
    <dgm:cxn modelId="{C27889E9-D704-4146-924B-DB0A11585566}" srcId="{711815FC-EAB1-422F-9A52-BE8E20EE3937}" destId="{E6FDBF5F-AF58-4684-BBF1-6A4560F1B9EA}" srcOrd="0" destOrd="0" parTransId="{7D227572-35E0-4023-A7AA-BE91E2A46E00}" sibTransId="{15895E1B-DA42-4BD9-BBD1-019C00A44E0D}"/>
    <dgm:cxn modelId="{27792CA6-DCCA-4BD2-87C9-2D5A5A0C4B12}" type="presParOf" srcId="{B531A77E-56B3-46FC-AD8C-2AB8C48700EC}" destId="{37BC9794-3ECF-4067-90F7-03FA4C34087E}" srcOrd="0" destOrd="0" presId="urn:microsoft.com/office/officeart/2005/8/layout/pyramid2"/>
    <dgm:cxn modelId="{C531A557-511B-4010-A710-3B0A1F93A325}" type="presParOf" srcId="{B531A77E-56B3-46FC-AD8C-2AB8C48700EC}" destId="{A6A3EF4F-65FF-44F9-B43A-23BADE90C215}" srcOrd="1" destOrd="0" presId="urn:microsoft.com/office/officeart/2005/8/layout/pyramid2"/>
    <dgm:cxn modelId="{218977D3-E8DC-4746-B20B-8851C8EE98C2}" type="presParOf" srcId="{A6A3EF4F-65FF-44F9-B43A-23BADE90C215}" destId="{04A776F9-E9A1-44E1-A17C-FEFD0B361E41}" srcOrd="0" destOrd="0" presId="urn:microsoft.com/office/officeart/2005/8/layout/pyramid2"/>
    <dgm:cxn modelId="{F9791104-2546-4C0A-A8D2-4F805A967BA1}" type="presParOf" srcId="{A6A3EF4F-65FF-44F9-B43A-23BADE90C215}" destId="{3A2890DB-02FE-4317-A49B-2A35D9155186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BC9794-3ECF-4067-90F7-03FA4C34087E}">
      <dsp:nvSpPr>
        <dsp:cNvPr id="0" name=""/>
        <dsp:cNvSpPr/>
      </dsp:nvSpPr>
      <dsp:spPr>
        <a:xfrm>
          <a:off x="570535" y="0"/>
          <a:ext cx="3918094" cy="3918094"/>
        </a:xfrm>
        <a:prstGeom prst="triangle">
          <a:avLst/>
        </a:prstGeom>
        <a:solidFill>
          <a:schemeClr val="accent1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A776F9-E9A1-44E1-A17C-FEFD0B361E41}">
      <dsp:nvSpPr>
        <dsp:cNvPr id="0" name=""/>
        <dsp:cNvSpPr/>
      </dsp:nvSpPr>
      <dsp:spPr>
        <a:xfrm>
          <a:off x="2691135" y="1488703"/>
          <a:ext cx="3155182" cy="1190724"/>
        </a:xfrm>
        <a:prstGeom prst="round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i="0" u="none" strike="noStrike" kern="1200" baseline="0" dirty="0">
              <a:latin typeface="Arial" panose="020B0604020202020204" pitchFamily="34" charset="0"/>
              <a:cs typeface="Arial" panose="020B0604020202020204" pitchFamily="34" charset="0"/>
            </a:rPr>
            <a:t>1. Luimara Schmit*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i="0" u="none" strike="noStrike" kern="1200" baseline="0" dirty="0">
              <a:latin typeface="Arial" panose="020B0604020202020204" pitchFamily="34" charset="0"/>
              <a:cs typeface="Arial" panose="020B0604020202020204" pitchFamily="34" charset="0"/>
            </a:rPr>
            <a:t>2. Marcelo Paskulin</a:t>
          </a:r>
          <a:endParaRPr lang="pt-BR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600" b="0" i="0" u="none" strike="noStrike" kern="1200" baseline="0" dirty="0">
              <a:latin typeface="Arial" panose="020B0604020202020204" pitchFamily="34" charset="0"/>
              <a:cs typeface="Arial" panose="020B0604020202020204" pitchFamily="34" charset="0"/>
            </a:rPr>
            <a:t>Foz do Iguaçu</a:t>
          </a:r>
          <a:r>
            <a:rPr lang="pt-BR" sz="1600" b="0" i="0" u="none" strike="noStrike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pt-BR" sz="1600" kern="1200" dirty="0"/>
        </a:p>
      </dsp:txBody>
      <dsp:txXfrm>
        <a:off x="2749261" y="1546829"/>
        <a:ext cx="3038930" cy="1074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26559-C575-4A3F-BC33-E0CE761BCB60}" type="datetimeFigureOut">
              <a:rPr lang="pt-BR" smtClean="0"/>
              <a:t>21/12/2025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9A1B4B-4E9A-40C0-9DA0-3E2F75A50979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6960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2388" y="0"/>
            <a:ext cx="295592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DA0758-6093-4156-B578-5FB57A307185}" type="datetimeFigureOut">
              <a:rPr lang="pt-BR" smtClean="0"/>
              <a:t>21/12/2025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2625" y="4711700"/>
            <a:ext cx="5454650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5592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2388" y="9421813"/>
            <a:ext cx="295592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B5AAA-1257-4FF6-AC8A-3F978A15F020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67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C6AF7-28DF-4C66-877E-711D75D5CEC3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3501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CC442-3CFC-4F3D-B327-AF477E59D37E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841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134D1-42FB-46A7-99AA-CD6366999687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724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9CE3-3399-4E64-B218-EF461E2E9936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450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543E4-92A3-45FD-8AA2-57879B568B77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519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C2BBF-373B-4485-99EB-43D204FDFCE7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3974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68699-BA55-44EE-8813-DB2AE42D7F2C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613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3E8A6-6C64-4E80-91AC-157D7E5CAB0E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3864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8F75-3675-495B-BF07-0AADD191C7DE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1147421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033A9-9EAF-4AED-982F-C9D8F02B6C35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849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1D5E-B08E-486E-8470-43DB2FBAB195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607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C8F75-3675-495B-BF07-0AADD191C7DE}" type="datetime1">
              <a:rPr lang="pt-BR" smtClean="0"/>
              <a:t>21/12/2025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DADBA-ABDB-4130-B102-AF28586D6193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1621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ceaec.org&#8211;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" y="1880753"/>
            <a:ext cx="9143999" cy="1749402"/>
          </a:xfrm>
        </p:spPr>
        <p:txBody>
          <a:bodyPr>
            <a:normAutofit/>
          </a:bodyPr>
          <a:lstStyle/>
          <a:p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XX PROVA GERAL DE CONSCIENCIOLOGIA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" y="3851530"/>
            <a:ext cx="9143999" cy="492290"/>
          </a:xfrm>
        </p:spPr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14.12.2025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1</a:t>
            </a:fld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0" y="6229909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Rua da Cosmoética, 1635, Bairro Cognópolis, Centro, CEP 85853-755, Foz do Iguaçu, PR, Brasil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Fone: (45)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3525-2652 –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Website: </a:t>
            </a:r>
            <a:r>
              <a:rPr lang="pt-BR" sz="1200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www.ceaec.org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t-BR" sz="1200" i="1" dirty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ceaec@ceaec.org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BDB06694-797D-4F07-9B89-1A09BC51F4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95" y="274718"/>
            <a:ext cx="1567818" cy="1574817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04DD1F19-2095-43A6-A643-09C564ADEF6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644" r="9730"/>
          <a:stretch/>
        </p:blipFill>
        <p:spPr>
          <a:xfrm>
            <a:off x="6483633" y="344776"/>
            <a:ext cx="1840937" cy="13992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7DBB45CE-BD2E-47D2-BF94-766EAB159E67}"/>
              </a:ext>
            </a:extLst>
          </p:cNvPr>
          <p:cNvSpPr txBox="1"/>
          <p:nvPr/>
        </p:nvSpPr>
        <p:spPr>
          <a:xfrm>
            <a:off x="-2" y="4977247"/>
            <a:ext cx="9144000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RESULTADOS</a:t>
            </a:r>
          </a:p>
        </p:txBody>
      </p:sp>
    </p:spTree>
    <p:extLst>
      <p:ext uri="{BB962C8B-B14F-4D97-AF65-F5344CB8AC3E}">
        <p14:creationId xmlns:p14="http://schemas.microsoft.com/office/powerpoint/2010/main" val="1050298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BF33A75-FE5C-4786-9739-9F67863DC148}"/>
              </a:ext>
            </a:extLst>
          </p:cNvPr>
          <p:cNvSpPr txBox="1"/>
          <p:nvPr/>
        </p:nvSpPr>
        <p:spPr>
          <a:xfrm>
            <a:off x="414805" y="182818"/>
            <a:ext cx="8037233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3 Questões com maior Número de Erros (ordem decrescente; 1/2):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1747D7F-A42D-362B-F846-F66473375A7E}"/>
              </a:ext>
            </a:extLst>
          </p:cNvPr>
          <p:cNvSpPr txBox="1"/>
          <p:nvPr/>
        </p:nvSpPr>
        <p:spPr>
          <a:xfrm>
            <a:off x="414805" y="875824"/>
            <a:ext cx="803723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53.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Holopensenologia.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Indique a alternativa correta: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 A autopensenização é livre, contudo requer competência técnica. Quem não tem higiene mentalsomática adoece.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inconsciência quanto à autopensenidade pode provocar autotransfigurações patológicas e mudanças extemporâneas de ambiente, em qualquer dimensão exis-tencial.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Os holopensenes profissional e doméstico devem ser fisicamente separados entre si, em função da dificuldade de blindagem energética pelos amparadores.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 V – V – V.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 V – V – F.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 V – F – V.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 F – V – F.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R: III. V – F – V. A inconsciência quanto aos pensenes amplia o potencial de dificul-dades para se viver até nas comunidades extrafísicas, podendo provocar, ali, dentre outras, estas 4 consequências: ataques extrafísicos, autotransfigurações, evocações inconscientes e mudanças extemporânea de ambiente (Hsr, Cap. 106: Pensenologia).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04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DB1B2-5141-4441-D3E6-C0942405F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E487A2D-F3A4-C034-948A-F92A1A0F2999}"/>
              </a:ext>
            </a:extLst>
          </p:cNvPr>
          <p:cNvSpPr txBox="1"/>
          <p:nvPr/>
        </p:nvSpPr>
        <p:spPr>
          <a:xfrm>
            <a:off x="414805" y="182818"/>
            <a:ext cx="8037233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3 Questões com maior Número de Erros (ordem decrescente; 2/2):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E2BE7AE-9954-E9DE-059E-18CC58111C9C}"/>
              </a:ext>
            </a:extLst>
          </p:cNvPr>
          <p:cNvSpPr txBox="1"/>
          <p:nvPr/>
        </p:nvSpPr>
        <p:spPr>
          <a:xfrm>
            <a:off x="414805" y="875824"/>
            <a:ext cx="8037233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71.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Omnianaliticologia.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pesquisador conscienciológico, omnianalítico, bastam quantos dias de convívio com a conscin para detectar o nível individual na 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Escala Evolutiva das Consciências,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 necessidade do Conscienciograma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 1 dia.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 2 dias.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 3 dias.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 7 dias.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 30 dias.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R: II. 2 dias (DAC, v. Autopreferenciologia).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/>
              <a:t> </a:t>
            </a:r>
            <a:endParaRPr lang="en-US" dirty="0"/>
          </a:p>
          <a:p>
            <a:pPr indent="450215" algn="just"/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AA65D4-5F38-4B1A-A35A-288A2203B9E7}"/>
              </a:ext>
            </a:extLst>
          </p:cNvPr>
          <p:cNvSpPr txBox="1"/>
          <p:nvPr/>
        </p:nvSpPr>
        <p:spPr>
          <a:xfrm>
            <a:off x="414805" y="3879131"/>
            <a:ext cx="846793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Autopensenologia.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Qual a proposição da </a:t>
            </a:r>
            <a:r>
              <a:rPr lang="pt-B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técnica do autopensene prioritário?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 Buscar a autopensenização evolutivamente retilínea.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 Empregar o carregamento da pensenidade no </a:t>
            </a:r>
            <a:r>
              <a:rPr lang="pt-B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III. Perguntar antes de qualquer ação pessoal: Este ato é reeducador?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IV. Substituir as retrossinapses anacrônicas pelas neossinapses pró-evolutivas.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R: III. Perguntar antes de qualquer ação pessoal: Este ato é reeducador? (EC, v. Auto-pensene prioritário).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371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 txBox="1">
            <a:spLocks/>
          </p:cNvSpPr>
          <p:nvPr/>
        </p:nvSpPr>
        <p:spPr>
          <a:xfrm>
            <a:off x="218363" y="138083"/>
            <a:ext cx="8710957" cy="7174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Participante de Todas as PGC’s 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963827593"/>
              </p:ext>
            </p:extLst>
          </p:nvPr>
        </p:nvGraphicFramePr>
        <p:xfrm>
          <a:off x="1578156" y="897484"/>
          <a:ext cx="5987685" cy="3918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12</a:t>
            </a:fld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362304" y="4415468"/>
            <a:ext cx="18139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PARABÉNS!</a:t>
            </a:r>
          </a:p>
        </p:txBody>
      </p:sp>
      <p:sp>
        <p:nvSpPr>
          <p:cNvPr id="10" name="Retângulo 9"/>
          <p:cNvSpPr/>
          <p:nvPr/>
        </p:nvSpPr>
        <p:spPr>
          <a:xfrm rot="17865239">
            <a:off x="1804498" y="3295613"/>
            <a:ext cx="26922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PGC’s:  2006 a 2025</a:t>
            </a:r>
          </a:p>
        </p:txBody>
      </p:sp>
      <p:sp>
        <p:nvSpPr>
          <p:cNvPr id="8" name="Retângulo 7"/>
          <p:cNvSpPr/>
          <p:nvPr/>
        </p:nvSpPr>
        <p:spPr>
          <a:xfrm>
            <a:off x="0" y="5828761"/>
            <a:ext cx="91439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Questionologia.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Você, leitor ou leitora, participou da primeira prova geral, anual, de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      Conscienciologia? Vai participar das próximas provas?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0" y="6463367"/>
            <a:ext cx="9144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900" dirty="0">
                <a:latin typeface="Arial" panose="020B0604020202020204" pitchFamily="34" charset="0"/>
                <a:cs typeface="Arial" panose="020B0604020202020204" pitchFamily="34" charset="0"/>
              </a:rPr>
              <a:t>Waldo Vieira (1932-2015); Enciclopédia da Conscienciologia; Verbete Prova Geral de Conscienciologia.</a:t>
            </a:r>
            <a:endParaRPr lang="pt-BR" sz="900" dirty="0"/>
          </a:p>
        </p:txBody>
      </p:sp>
      <p:sp>
        <p:nvSpPr>
          <p:cNvPr id="12" name="Retângulo 11"/>
          <p:cNvSpPr/>
          <p:nvPr/>
        </p:nvSpPr>
        <p:spPr>
          <a:xfrm>
            <a:off x="921554" y="4933143"/>
            <a:ext cx="767653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tertulianos Luimara Schmit e Marcelo Paskulin evidenciam o predomínio das faculdades mentais, especificamente do autodiscernimento.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9F06103-A6C7-DAA6-7C54-923374BADFBF}"/>
              </a:ext>
            </a:extLst>
          </p:cNvPr>
          <p:cNvSpPr/>
          <p:nvPr/>
        </p:nvSpPr>
        <p:spPr>
          <a:xfrm>
            <a:off x="-1" y="5502627"/>
            <a:ext cx="9143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00" b="1" dirty="0">
                <a:latin typeface="Arial" panose="020B0604020202020204" pitchFamily="34" charset="0"/>
                <a:cs typeface="Arial" panose="020B0604020202020204" pitchFamily="34" charset="0"/>
              </a:rPr>
              <a:t>* Não realizou a prova em 2021 e 2022 pois estava na equipe de criação de questões da PGC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353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86DC8-0C63-F740-66F1-BC91A773EB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aixaDeTexto 1">
            <a:extLst>
              <a:ext uri="{FF2B5EF4-FFF2-40B4-BE49-F238E27FC236}">
                <a16:creationId xmlns:a16="http://schemas.microsoft.com/office/drawing/2014/main" id="{09B5C8A6-5A07-D3A9-543E-FF35891FB564}"/>
              </a:ext>
            </a:extLst>
          </p:cNvPr>
          <p:cNvSpPr/>
          <p:nvPr/>
        </p:nvSpPr>
        <p:spPr>
          <a:xfrm>
            <a:off x="2062440" y="386640"/>
            <a:ext cx="4840726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4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Depoimentos X</a:t>
            </a:r>
            <a:r>
              <a:rPr lang="pt-BR" sz="4000" b="1" spc="-1" dirty="0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lang="pt-BR" sz="4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PGC</a:t>
            </a:r>
            <a:endParaRPr lang="pt-BR" sz="4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CaixaDeTexto 3">
            <a:extLst>
              <a:ext uri="{FF2B5EF4-FFF2-40B4-BE49-F238E27FC236}">
                <a16:creationId xmlns:a16="http://schemas.microsoft.com/office/drawing/2014/main" id="{94DE3957-B477-ADBD-C068-D05157573DAE}"/>
              </a:ext>
            </a:extLst>
          </p:cNvPr>
          <p:cNvSpPr/>
          <p:nvPr/>
        </p:nvSpPr>
        <p:spPr>
          <a:xfrm>
            <a:off x="847620" y="1419207"/>
            <a:ext cx="7448760" cy="470752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 dirty="0">
                <a:solidFill>
                  <a:srgbClr val="000000"/>
                </a:solidFill>
                <a:ea typeface="DejaVu Sans"/>
              </a:rPr>
              <a:t>Achei a prova muito legal! Vários temas. Amplificação. Fiquei o tempo todo refletindo se eu teria estudado aquele tema no CI. Muito boa mesmo! Mais uma vez, agradeço aos voluntários que se predispõem 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 dirty="0">
                <a:solidFill>
                  <a:srgbClr val="000000"/>
                </a:solidFill>
                <a:ea typeface="DejaVu Sans"/>
              </a:rPr>
              <a:t>a nos dar esse "banho de loja" com tanto afinco e generosidade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sz="2000" b="0" i="1" strike="noStrike" spc="-1" dirty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 dirty="0">
                <a:solidFill>
                  <a:srgbClr val="000000"/>
                </a:solidFill>
                <a:latin typeface="Calibri"/>
                <a:ea typeface="DejaVu Sans"/>
              </a:rPr>
              <a:t>Flávia Andrade </a:t>
            </a:r>
            <a:r>
              <a:rPr lang="pt-BR" sz="20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/ </a:t>
            </a:r>
            <a:r>
              <a:rPr lang="pt-BR" sz="2000" i="1" spc="-1" dirty="0">
                <a:solidFill>
                  <a:srgbClr val="000000"/>
                </a:solidFill>
                <a:latin typeface="Calibri"/>
                <a:ea typeface="DejaVu Sans"/>
              </a:rPr>
              <a:t>RJ</a:t>
            </a:r>
            <a:endParaRPr lang="pt-BR" sz="2000" b="0" i="1" strike="noStrike" spc="-1" dirty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sz="2000" b="0" i="1" strike="noStrike" spc="-1" dirty="0">
              <a:solidFill>
                <a:srgbClr val="000000"/>
              </a:solidFill>
              <a:latin typeface="Calibri"/>
              <a:ea typeface="DejaVu Sans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“</a:t>
            </a:r>
            <a:r>
              <a:rPr lang="pt-BR" sz="2000" i="1" spc="-1" dirty="0">
                <a:solidFill>
                  <a:srgbClr val="000000"/>
                </a:solidFill>
                <a:ea typeface="DejaVu Sans"/>
              </a:rPr>
              <a:t>Gostei da primeira experiência que tive com a prova. Dediquei um tempo maior às questões de associação, porém obtive bom desem-penho nelas. Considero, inclusive, que esse tipo de questão poderia ter um peso diferenciado.De modo geral, a prova está muito bem elaborada e exigiu considerável esforço mentalsomático para que todas as questões fossem respondidas dentro do tempo proposto”.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sz="2000" i="1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 dirty="0">
                <a:solidFill>
                  <a:srgbClr val="000000"/>
                </a:solidFill>
                <a:latin typeface="Calibri"/>
              </a:rPr>
              <a:t>Fernanda Espanhol / PR</a:t>
            </a:r>
          </a:p>
        </p:txBody>
      </p:sp>
    </p:spTree>
    <p:extLst>
      <p:ext uri="{BB962C8B-B14F-4D97-AF65-F5344CB8AC3E}">
        <p14:creationId xmlns:p14="http://schemas.microsoft.com/office/powerpoint/2010/main" val="2478193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13939-8826-5221-9CD9-A0F2A5033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aixaDeTexto 1">
            <a:extLst>
              <a:ext uri="{FF2B5EF4-FFF2-40B4-BE49-F238E27FC236}">
                <a16:creationId xmlns:a16="http://schemas.microsoft.com/office/drawing/2014/main" id="{162EF7FC-3FEB-C81B-2E7F-29B0EAAC1B08}"/>
              </a:ext>
            </a:extLst>
          </p:cNvPr>
          <p:cNvSpPr/>
          <p:nvPr/>
        </p:nvSpPr>
        <p:spPr>
          <a:xfrm>
            <a:off x="2062440" y="386640"/>
            <a:ext cx="4840726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4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Depoimentos X</a:t>
            </a:r>
            <a:r>
              <a:rPr lang="pt-BR" sz="4000" b="1" spc="-1" dirty="0">
                <a:solidFill>
                  <a:srgbClr val="000000"/>
                </a:solidFill>
                <a:latin typeface="Calibri"/>
                <a:ea typeface="DejaVu Sans"/>
              </a:rPr>
              <a:t>X</a:t>
            </a:r>
            <a:r>
              <a:rPr lang="pt-BR" sz="40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PGC</a:t>
            </a:r>
            <a:endParaRPr lang="pt-BR" sz="4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CaixaDeTexto 3">
            <a:extLst>
              <a:ext uri="{FF2B5EF4-FFF2-40B4-BE49-F238E27FC236}">
                <a16:creationId xmlns:a16="http://schemas.microsoft.com/office/drawing/2014/main" id="{BD82B2C2-5DC3-C825-C342-AAADC1753670}"/>
              </a:ext>
            </a:extLst>
          </p:cNvPr>
          <p:cNvSpPr/>
          <p:nvPr/>
        </p:nvSpPr>
        <p:spPr>
          <a:xfrm>
            <a:off x="603360" y="1477080"/>
            <a:ext cx="7448760" cy="43997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i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“</a:t>
            </a:r>
            <a:r>
              <a:rPr lang="pt-BR" sz="2000" i="1" spc="-1" dirty="0">
                <a:solidFill>
                  <a:srgbClr val="000000"/>
                </a:solidFill>
                <a:ea typeface="DejaVu Sans"/>
              </a:rPr>
              <a:t>Excelente prova! Melhor parte são aquelas que fazem a gente pensenizar sobre temas de forma diferente. Parabéns para equipe!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sz="2000" b="0" i="1" strike="noStrike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 dirty="0">
                <a:solidFill>
                  <a:srgbClr val="000000"/>
                </a:solidFill>
              </a:rPr>
              <a:t>Suzanne Vaz /  GO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sz="2000" b="0" i="1" strike="noStrike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 dirty="0">
                <a:solidFill>
                  <a:srgbClr val="000000"/>
                </a:solidFill>
              </a:rPr>
              <a:t>Parabéns e gratidão às equipes que organizaram os estudos, a </a:t>
            </a:r>
            <a:r>
              <a:rPr lang="pt-BR" sz="2000" i="1" spc="-1">
                <a:solidFill>
                  <a:srgbClr val="000000"/>
                </a:solidFill>
              </a:rPr>
              <a:t>prova 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>
                <a:solidFill>
                  <a:srgbClr val="000000"/>
                </a:solidFill>
              </a:rPr>
              <a:t>e </a:t>
            </a:r>
            <a:r>
              <a:rPr lang="pt-BR" sz="2000" i="1" spc="-1" dirty="0">
                <a:solidFill>
                  <a:srgbClr val="000000"/>
                </a:solidFill>
              </a:rPr>
              <a:t>o suporte técnico, equipins e equipex!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sz="2000" b="0" i="1" strike="noStrike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 dirty="0">
                <a:solidFill>
                  <a:srgbClr val="000000"/>
                </a:solidFill>
              </a:rPr>
              <a:t>Andrea Milek / RJ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sz="2000" b="0" i="1" strike="noStrike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 dirty="0">
                <a:solidFill>
                  <a:srgbClr val="000000"/>
                </a:solidFill>
              </a:rPr>
              <a:t>Pessoal, passando para dizer que gostei muito de participar! Como primeira experiência achei muito bom!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sz="2000" b="0" i="1" strike="noStrike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i="1" spc="-1" dirty="0">
                <a:solidFill>
                  <a:srgbClr val="000000"/>
                </a:solidFill>
              </a:rPr>
              <a:t>Roberta Sabadini /  ES</a:t>
            </a:r>
            <a:endParaRPr lang="pt-BR" sz="2000" b="0" i="1" strike="noStrike" spc="-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55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628650" y="174721"/>
            <a:ext cx="7886700" cy="7174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Organização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412232" y="1223207"/>
            <a:ext cx="151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Realização: </a:t>
            </a: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15</a:t>
            </a:fld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5543790" y="1223207"/>
            <a:ext cx="10014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Apoio: 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8410" y="1061173"/>
            <a:ext cx="1886940" cy="64969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4192" y="989665"/>
            <a:ext cx="2884790" cy="721198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9146" y="687425"/>
            <a:ext cx="1066800" cy="107156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113513"/>
              </p:ext>
            </p:extLst>
          </p:nvPr>
        </p:nvGraphicFramePr>
        <p:xfrm>
          <a:off x="226636" y="1856509"/>
          <a:ext cx="2467970" cy="5021631"/>
        </p:xfrm>
        <a:graphic>
          <a:graphicData uri="http://schemas.openxmlformats.org/drawingml/2006/table">
            <a:tbl>
              <a:tblPr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467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459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Equipe PGC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Elaboração</a:t>
                      </a:r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Kelly Wheires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Miriam Kunz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Pedro Borges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Rosa Nader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20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Valéria Facury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William Klein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2402523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Revisão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86702336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Adriana Lopes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70771968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Grupos de Estudos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42589991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Diego Izoton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Thiago Silva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19405492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Suporte Técnico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40224499"/>
                  </a:ext>
                </a:extLst>
              </a:tr>
              <a:tr h="3445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Marcond Marchi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5275ADA0-BCFA-6302-834B-976C640CCB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1" r="7625" b="14087"/>
          <a:stretch>
            <a:fillRect/>
          </a:stretch>
        </p:blipFill>
        <p:spPr>
          <a:xfrm>
            <a:off x="2686051" y="4307279"/>
            <a:ext cx="6265050" cy="2376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B51A30C-1C41-B545-88D2-0924CAB6D98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63" t="12241"/>
          <a:stretch>
            <a:fillRect/>
          </a:stretch>
        </p:blipFill>
        <p:spPr>
          <a:xfrm rot="959801">
            <a:off x="6410782" y="2031548"/>
            <a:ext cx="2331427" cy="1944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438613D-A0DF-1225-08B9-58B1BB1EE26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52" t="19891" r="13340" b="24644"/>
          <a:stretch>
            <a:fillRect/>
          </a:stretch>
        </p:blipFill>
        <p:spPr>
          <a:xfrm rot="21153853">
            <a:off x="2846486" y="1989609"/>
            <a:ext cx="3467840" cy="19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15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0" y="4803707"/>
            <a:ext cx="9144000" cy="7174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ANEXOS</a:t>
            </a:r>
          </a:p>
        </p:txBody>
      </p:sp>
      <p:sp>
        <p:nvSpPr>
          <p:cNvPr id="3" name="Retângulo 2"/>
          <p:cNvSpPr/>
          <p:nvPr/>
        </p:nvSpPr>
        <p:spPr>
          <a:xfrm>
            <a:off x="1828801" y="5338584"/>
            <a:ext cx="60827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ANEXO 1.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Conteúdo programático: listagem de verbetes </a:t>
            </a:r>
          </a:p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ANEXO 2.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Classificação das notas por ordem alfabética</a:t>
            </a:r>
          </a:p>
        </p:txBody>
      </p:sp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558748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825346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17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0FB84F0-EACB-4174-92C8-FC06A37F3EB3}"/>
              </a:ext>
            </a:extLst>
          </p:cNvPr>
          <p:cNvSpPr/>
          <p:nvPr/>
        </p:nvSpPr>
        <p:spPr>
          <a:xfrm>
            <a:off x="-208344" y="316429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ANEXO 1. Conteúdo programático: listagem de verbetes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A02306A-D207-5FF7-7535-59DB11D96189}"/>
              </a:ext>
            </a:extLst>
          </p:cNvPr>
          <p:cNvSpPr txBox="1"/>
          <p:nvPr/>
        </p:nvSpPr>
        <p:spPr>
          <a:xfrm>
            <a:off x="508102" y="824508"/>
            <a:ext cx="3027807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38550" algn="l"/>
                <a:tab pos="4324350" algn="l"/>
              </a:tabLst>
            </a:pPr>
            <a:r>
              <a:rPr lang="pt-BR" sz="1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Temática: </a:t>
            </a:r>
            <a:r>
              <a:rPr lang="pt-BR" sz="11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EVOLUCIOLOGIA</a:t>
            </a:r>
            <a:endParaRPr lang="pt-BR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sz="11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Enciclopédia da Conscienciologia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(EC)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  Aceleração da História Pessoal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02.  Autevolução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03.  Autodecisor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04.  Autoprevisão existencial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05.  Candidatura evolutiva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06.  Ciclo evolutivo pessoal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07.  Colheita intermissiva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08.  Colheita intrafísica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  Continuidade extrafísica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 Descensão cosmoética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 Directrix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 Escala da consciência contínua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 Evolução transparente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 Evoluciologia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 Extrapolacionismo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 Faixa conscienciológica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 FEP do intermissivista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 Gargalo evolutivo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 Hermenêutica da Evoluciologia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 Heteropromoção evolutiva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 Hipótese evolutiva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 Holomaturologia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 Integridade consciencial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 Inteligência evolutiva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 Legislador evolutivo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 Lei do maior esforço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  Maximologia evolutiva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  Megamanipulabilidade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  Nulificação da infância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  Obviedade evolutiva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/>
              <a:t> </a:t>
            </a:r>
            <a:endParaRPr lang="en-US" dirty="0"/>
          </a:p>
          <a:p>
            <a:endParaRPr lang="pt-BR" sz="11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4A96C4-4DE9-81D3-E507-CC37457698E5}"/>
              </a:ext>
            </a:extLst>
          </p:cNvPr>
          <p:cNvSpPr txBox="1"/>
          <p:nvPr/>
        </p:nvSpPr>
        <p:spPr>
          <a:xfrm>
            <a:off x="4491247" y="1131512"/>
            <a:ext cx="4652753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 Primeiro tempo evolutivo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32.  Segundo tempo evolutivo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33.  Síntese do autoconscienciograma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34.  Trinômio evolutivo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35.  Vida centrífuga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 startAt="36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Viragem autevolutiva </a:t>
            </a:r>
          </a:p>
          <a:p>
            <a:pPr marL="228600" indent="-228600">
              <a:buAutoNum type="arabicPeriod" startAt="36"/>
            </a:pPr>
            <a:endParaRPr lang="pt-BR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Dicionário de Argumentos da Conscienciologia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37.  Autodesafiologia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38.  Escalologia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39.  Extrapolaciologia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40.  Megaprescriciologia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41.  Memorandologia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42.  Omnienumerologia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43.  Privilegiologia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  Veteranismologia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Léxico de Ortopensatas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(LO)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45.  Autevoluciologia; Egos; Evoluciofilia; Evolução; Evoluciogramologia; Evoluciologia; Evolucionário; Evoluir; Evolutividade.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46.  Autoidentificações; Autograduação; Inconstâncias; Inconveniências; Megameta; Pararitmética.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47.  Autodesperticidade; Consciex Livre; Evoluciólogo; Pré-consciex livre; Semiconsciexialidade. 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 Experimentos da Conscienciologia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(700EC)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48.  Paradoxos da evolução consciencial (cap. 494, p. 558)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49.  Trinômio interesses-metas-evolução (cap. 498, p. 562)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50.  Teste da sua competência evolutiva (cap. 518, p. 582)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/>
              <a:t> </a:t>
            </a:r>
            <a:endParaRPr lang="en-US" dirty="0"/>
          </a:p>
          <a:p>
            <a:pPr marL="228600" indent="-228600">
              <a:buAutoNum type="arabicPeriod" startAt="36"/>
            </a:pP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011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18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0FB84F0-EACB-4174-92C8-FC06A37F3EB3}"/>
              </a:ext>
            </a:extLst>
          </p:cNvPr>
          <p:cNvSpPr/>
          <p:nvPr/>
        </p:nvSpPr>
        <p:spPr>
          <a:xfrm>
            <a:off x="0" y="116129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ANEXO 1. Conteúdo programático: listagem de verbetes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366533-5F55-1A05-041D-DAF3B76D874D}"/>
              </a:ext>
            </a:extLst>
          </p:cNvPr>
          <p:cNvSpPr txBox="1"/>
          <p:nvPr/>
        </p:nvSpPr>
        <p:spPr>
          <a:xfrm>
            <a:off x="601884" y="821803"/>
            <a:ext cx="405113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Temática: PENSENOLOGIA </a:t>
            </a: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Enciclopédia da Conscienciologia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  Agenda da autopensenização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02.  Agente de sustentação pensênica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03.  Amplitude autopensênica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04.  Antibagulhismo pensênico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05.  Assinatura pensênica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06.  Ato de pensenizar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07.  Ato mentalsomático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08.  Autoortopensenização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  Autopensene inato raro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 Autopensenização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 Autopensenização cosmovisiológica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 Autopensenização polifásica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 Autopensenometria 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 Autorreestruturação pensênica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 Bagulho autopensênico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 Carregamento na pensenidade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 Contrapensenidade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 Grupopensene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 startAt="19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Holopensene pessoal autodesassediador </a:t>
            </a:r>
          </a:p>
          <a:p>
            <a:pPr marL="228600" indent="-228600">
              <a:buAutoNum type="arabicPeriod" startAt="19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Lateropensene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 Limite da autopensenização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 Linearidade da autopensenização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 Mudança de bloco pensênico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 Neopensene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 Ortopensenologia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 Ortótes 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  Pensene empático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  Retropensenidade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  Vício do pensamento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  Xenopensene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/>
              <a:t> </a:t>
            </a:r>
            <a:endParaRPr lang="en-US" dirty="0"/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DA22D2-C531-8024-E37D-88FE67EF4964}"/>
              </a:ext>
            </a:extLst>
          </p:cNvPr>
          <p:cNvSpPr txBox="1"/>
          <p:nvPr/>
        </p:nvSpPr>
        <p:spPr>
          <a:xfrm>
            <a:off x="4263462" y="1119514"/>
            <a:ext cx="488053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Dicionário de Argumentos da Conscienciologia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 Automaterpensenologia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32.  Autoortobenignopensenologia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33.  Autoortopensenologia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34.  Autopensenologia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35.  Megapensenologia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36.  Repensenologia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Léxico de Ortopensatas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(LO)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37.  Autopensene; Autopensenes; Autopensenidade; Autopensenidades; Autopensenização; Autopensenizações; Autopensenizar; Autopensenologia.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38.  Cosmopensenidade; Neopensene; Neopensenes; Ortopensene; Ortopensenes; Ortopensenidade; Patopensene; Patopensenes; Patopensenidade.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39.  Pensene; Pensenes; Pensenidade; Pensenização; Pensenizar; Pensenografia; Pensenologia; Pensenorragiologia.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 Experimentos da Conscienciologia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(700EC)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40.  Características básicas dos holopensenes (cap. 333, p. 397)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41.  Fundamentação técnica do pensene (cap. 324, p. 388)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42.  Teática da vivência sob pressão holopensênica (cap. 335, p. 399)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43.  Teste da pensenidade autoconsciente (cap. 330, p. 394)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  Teste da sua autoconsciência pensênica (cap. 329, p. 393)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45.  Teste das 11 perguntas quanto aos pensenes (cap. 327, p. 391)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46.  Teste dos autopensenes-padrão (cap. 328, p. 392)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47.  Trinômio pensamento-sentimento-energia (cap. 325, p. 389) </a:t>
            </a:r>
            <a:r>
              <a:rPr lang="pt-BR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Homo sapiens reurbanisatus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(Hsr)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48.  Forma holopensênica pessoal (cap. 72, p. 213)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49.  Materpensene (cap. 107, p. 292)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50.  Pensenologia (cap. 106, p. 289) XIX 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73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19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0FB84F0-EACB-4174-92C8-FC06A37F3EB3}"/>
              </a:ext>
            </a:extLst>
          </p:cNvPr>
          <p:cNvSpPr/>
          <p:nvPr/>
        </p:nvSpPr>
        <p:spPr>
          <a:xfrm>
            <a:off x="0" y="116129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ANEXO 1. Conteúdo programático: listagem de verbetes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D19972-F21C-E084-737A-61EE3BE2F0CE}"/>
              </a:ext>
            </a:extLst>
          </p:cNvPr>
          <p:cNvSpPr txBox="1"/>
          <p:nvPr/>
        </p:nvSpPr>
        <p:spPr>
          <a:xfrm>
            <a:off x="300942" y="706056"/>
            <a:ext cx="427105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Temática: PRIOROLOGIA</a:t>
            </a: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Enciclopédia da Conscienciologia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  Abandonador 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02.  Abordagem relevante 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03.  Aparvalhamento bovino 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04.  Autodisponibilidade itinerante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05.  Autopensene prioritário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06.  Autoposicionamento de ponta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07.  Autopreparo pré-laboratório </a:t>
            </a:r>
            <a:r>
              <a:rPr lang="pt-BR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Serenarium </a:t>
            </a: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08.  Autopriorologia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  Autossuperação prioritária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 Bem escasso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 Convivência prioritária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 Critério de prioridade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 Desfrute mentalsomático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 Efeito da autopriorização cronológica inversiva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 Eliminação de microinteresses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 Escala das prioridades evolutivas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 Força integral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 Índice de prioridade parapsíquica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 Manual pessoal de prioridades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 Mapeamento das autorreciclagens prioritárias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 Megapreparação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 Megaprioridade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 Megatares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 Microinteresse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 Objetivo prioritário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 Orismopensenização prioritária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 startAt="27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Princípio da convergência proexológica </a:t>
            </a:r>
          </a:p>
          <a:p>
            <a:pPr marL="228600" indent="-228600">
              <a:buAutoNum type="arabicPeriod" startAt="27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Princípio da prioridade compulsória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  Prioridade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  Prioridade da escrita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 Prioridade parapsíquica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32.  Prioridade proexológica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2D8F84-910D-79B9-707B-49770339E32A}"/>
              </a:ext>
            </a:extLst>
          </p:cNvPr>
          <p:cNvSpPr txBox="1"/>
          <p:nvPr/>
        </p:nvSpPr>
        <p:spPr>
          <a:xfrm>
            <a:off x="4504439" y="1110272"/>
            <a:ext cx="3907021" cy="11495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33.  Priorologia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34.  Profilaxia do açodamento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35.  Ranque de prioridade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36.  Resolução prioritária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37.  Síndrome da autorresponsabilidade deslocada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38.  Teática prioritária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39.  Travão eitológico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 startAt="40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Verdade prioritária </a:t>
            </a:r>
          </a:p>
          <a:p>
            <a:pPr marL="228600" indent="-228600">
              <a:buAutoNum type="arabicPeriod" startAt="40"/>
            </a:pPr>
            <a:endParaRPr lang="pt-BR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Dicionário de Argumentos da Conscienciologia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41.  Automnipriorologia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42.  Autopreferenciologia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 startAt="43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Autopriorizaciologia</a:t>
            </a:r>
          </a:p>
          <a:p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Léxico de Ortopensatas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(LO)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 startAt="44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Alienação; Autodecidofilia; Demora; Extrovertido; Falsificaciologia; Inautenticologia; Indigenciologia; Moderaciologia; Neofobiologia; Omissões </a:t>
            </a:r>
          </a:p>
          <a:p>
            <a:pPr marL="228600" indent="-228600">
              <a:buAutoNum type="arabicPeriod" startAt="44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Autodespriorização; Autodespriorizações; Autopriorização; Magnopriorologia; Prioridade; Prioridades; Prioritário; Priorização; Priorologia. </a:t>
            </a: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46.  Evolucioterapia; Famílias; Higiologia; Laçologia; Melhoria;    Mentalsomaticidade; Ombridade; Universalidades.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 Experimentos da Conscienciologia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(700EC)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47.  Teste da sua consciência priorizadora (cap. 505, p. 569)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 startAt="48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 das suas megaprioridades (cap. 506, p. 570) </a:t>
            </a:r>
            <a:r>
              <a:rPr lang="pt-BR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Homo sapiens pacificus 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(Hsp) </a:t>
            </a: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49.  Planilha das conquistas prioritárias (cap. 403, p. 1.015) </a:t>
            </a:r>
            <a:r>
              <a:rPr lang="pt-BR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Homo sapiens reurbanisatus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(Hsr)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50.  Prioridades (cap. 160, p. 401 e 402)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b="1" dirty="0"/>
              <a:t> </a:t>
            </a:r>
            <a:endParaRPr lang="en-US" b="1" dirty="0"/>
          </a:p>
          <a:p>
            <a:r>
              <a:rPr lang="pt-BR" b="1" dirty="0"/>
              <a:t> </a:t>
            </a:r>
            <a:endParaRPr lang="en-US" b="1" dirty="0"/>
          </a:p>
          <a:p>
            <a:r>
              <a:rPr lang="pt-BR" b="1" dirty="0"/>
              <a:t> </a:t>
            </a:r>
            <a:endParaRPr lang="en-US" b="1" dirty="0"/>
          </a:p>
          <a:p>
            <a:r>
              <a:rPr lang="pt-BR" b="1" dirty="0"/>
              <a:t> </a:t>
            </a:r>
            <a:endParaRPr lang="en-US" b="1" dirty="0"/>
          </a:p>
          <a:p>
            <a:r>
              <a:rPr lang="pt-BR" b="1" dirty="0"/>
              <a:t> </a:t>
            </a:r>
            <a:endParaRPr lang="en-US" b="1" dirty="0"/>
          </a:p>
          <a:p>
            <a:r>
              <a:rPr lang="pt-BR" b="1" dirty="0"/>
              <a:t> </a:t>
            </a:r>
            <a:endParaRPr lang="en-US" b="1" dirty="0"/>
          </a:p>
          <a:p>
            <a:r>
              <a:rPr lang="pt-BR" b="1" dirty="0"/>
              <a:t> </a:t>
            </a:r>
            <a:endParaRPr lang="en-US" b="1" dirty="0"/>
          </a:p>
          <a:p>
            <a:r>
              <a:rPr lang="pt-BR" b="1" dirty="0"/>
              <a:t> </a:t>
            </a:r>
            <a:endParaRPr lang="en-US" b="1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r>
              <a:rPr lang="pt-BR" dirty="0"/>
              <a:t> </a:t>
            </a:r>
            <a:endParaRPr lang="en-US" dirty="0"/>
          </a:p>
          <a:p>
            <a:pPr marL="228600" indent="-228600">
              <a:buAutoNum type="arabicPeriod" startAt="40"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147461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487752" y="1169154"/>
            <a:ext cx="5365376" cy="28931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Temáticas </a:t>
            </a:r>
          </a:p>
          <a:p>
            <a:pPr algn="ctr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Evoluciologia</a:t>
            </a:r>
          </a:p>
          <a:p>
            <a:pPr algn="ctr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Pensenologia</a:t>
            </a:r>
          </a:p>
          <a:p>
            <a:pPr algn="ctr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Priorologia</a:t>
            </a:r>
          </a:p>
          <a:p>
            <a:pPr algn="ctr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Reeducaciologia</a:t>
            </a:r>
          </a:p>
          <a:p>
            <a:pPr algn="ctr"/>
            <a:endParaRPr lang="pt-BR" sz="2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2</a:t>
            </a:fld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EB6AB32-04E4-4EA1-B593-6460C3BBB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38" y="3699418"/>
            <a:ext cx="5248000" cy="2952000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8541DACE-AAA8-4659-9B02-BC50C99401C2}"/>
              </a:ext>
            </a:extLst>
          </p:cNvPr>
          <p:cNvSpPr txBox="1">
            <a:spLocks/>
          </p:cNvSpPr>
          <p:nvPr/>
        </p:nvSpPr>
        <p:spPr>
          <a:xfrm>
            <a:off x="3371530" y="336663"/>
            <a:ext cx="2400939" cy="1083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XX PGC</a:t>
            </a:r>
          </a:p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14.12.25</a:t>
            </a:r>
          </a:p>
        </p:txBody>
      </p:sp>
    </p:spTree>
    <p:extLst>
      <p:ext uri="{BB962C8B-B14F-4D97-AF65-F5344CB8AC3E}">
        <p14:creationId xmlns:p14="http://schemas.microsoft.com/office/powerpoint/2010/main" val="38629946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20</a:t>
            </a:fld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0FB84F0-EACB-4174-92C8-FC06A37F3EB3}"/>
              </a:ext>
            </a:extLst>
          </p:cNvPr>
          <p:cNvSpPr/>
          <p:nvPr/>
        </p:nvSpPr>
        <p:spPr>
          <a:xfrm>
            <a:off x="0" y="116129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ANEXO 1. Conteúdo programático: listagem de verbetes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DF448C-A359-3CC8-7FE3-FFA8B5BB04CD}"/>
              </a:ext>
            </a:extLst>
          </p:cNvPr>
          <p:cNvSpPr txBox="1"/>
          <p:nvPr/>
        </p:nvSpPr>
        <p:spPr>
          <a:xfrm>
            <a:off x="370390" y="767458"/>
            <a:ext cx="4120587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Temática: REEDUCACIOLOGIA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Enciclopédia da Conscienciologia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  Aplicação da neomundividência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02.  Aprendizagem pelo erro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03.  Auteducabilidade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04.  Autodidatismo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05.  Autodidatismo parapsíquico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06.  Autoinserção no holopensene reeducador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07.  Autoparadidaticologia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08.  Autorreeducação conviviológica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  Autorreeducação universalista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 Conscin semperaprendente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 Desbarbarização da Humanidade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 Dissonância cognitiva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 Educação ambiental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 Educação despertológica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 Educação epicentrismogênica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 Educação infinita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 Educação midiática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 Educação primária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 Educação pró-evolutiva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 Educação repressora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 Educação traforista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 Educador consciencial do infante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 Fluxo autorreeducaciológico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 Gestão das automimeses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  Holopensene desrepressor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 Lição aprendida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  Macroconsciencialidade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  Massa assimiladora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  Parceria pedagógica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  Progressão continuada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  Reeducação consciencial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32.  Reeducação evolutiva na infância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43F860-7E2D-76EB-7FEE-C9FD7136B270}"/>
              </a:ext>
            </a:extLst>
          </p:cNvPr>
          <p:cNvSpPr txBox="1"/>
          <p:nvPr/>
        </p:nvSpPr>
        <p:spPr>
          <a:xfrm>
            <a:off x="4318692" y="1107699"/>
            <a:ext cx="4665820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33.  Reeducação social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34.  Reeducaciograma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 startAt="35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Sobrepairamento das dificuldades cotidianas </a:t>
            </a:r>
          </a:p>
          <a:p>
            <a:pPr marL="228600" indent="-228600">
              <a:buAutoNum type="arabicPeriod" startAt="35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Valor da reeducação </a:t>
            </a:r>
            <a:endParaRPr lang="pt-BR" sz="1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Dicionário de Argumentos da Conscienciologia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DAC)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37.  Arautologia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38.  Auteficienciologia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39.  Docenciologia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40.  Interreeducaciologia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41.  Matesiologia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42.  Parainiciativologia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11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Léxico de Ortopensatas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(LO) </a:t>
            </a:r>
            <a:endParaRPr lang="en-US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43.  Educação; Educações; Educandário; Educar; Educar-se.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44.  Reeducação; Reeducaciologia; Repressão.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 Experimentos da Conscienciologia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(700EC) </a:t>
            </a:r>
          </a:p>
          <a:p>
            <a:pPr marL="228600" indent="-228600">
              <a:buAutoNum type="arabicPeriod" startAt="45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Pedagogia conscienciológica e projeciológica (cap. 46, p. 110)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46.  Didática conscienciológica e projeciológica (cap. 47, p. 111)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47.  Teste da sua reeducação evolutiva (cap. 520, p. 584)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 startAt="48"/>
            </a:pP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Teste da aquisição do senso de universalismo (cap. 580, p. 644) </a:t>
            </a:r>
            <a:r>
              <a:rPr lang="pt-BR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Homo sapiens reurbanisatus</a:t>
            </a:r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(Hsr)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49.  Reeducação (cap. 202, p. 491) 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50.  Correlações da reeducação (cap. 203, p. 494)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437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21</a:t>
            </a:fld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0" y="349789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ANEXO 2. XX PGC: Classificação em ordem alfabética, 1/3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4BC6CC3-9D6A-0D6B-2840-9ABF1A773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780808"/>
              </p:ext>
            </p:extLst>
          </p:nvPr>
        </p:nvGraphicFramePr>
        <p:xfrm>
          <a:off x="2764110" y="862150"/>
          <a:ext cx="4184600" cy="51336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963">
                  <a:extLst>
                    <a:ext uri="{9D8B030D-6E8A-4147-A177-3AD203B41FA5}">
                      <a16:colId xmlns:a16="http://schemas.microsoft.com/office/drawing/2014/main" val="1015137530"/>
                    </a:ext>
                  </a:extLst>
                </a:gridCol>
                <a:gridCol w="2588898">
                  <a:extLst>
                    <a:ext uri="{9D8B030D-6E8A-4147-A177-3AD203B41FA5}">
                      <a16:colId xmlns:a16="http://schemas.microsoft.com/office/drawing/2014/main" val="276064523"/>
                    </a:ext>
                  </a:extLst>
                </a:gridCol>
                <a:gridCol w="1272739">
                  <a:extLst>
                    <a:ext uri="{9D8B030D-6E8A-4147-A177-3AD203B41FA5}">
                      <a16:colId xmlns:a16="http://schemas.microsoft.com/office/drawing/2014/main" val="1908861383"/>
                    </a:ext>
                  </a:extLst>
                </a:gridCol>
              </a:tblGrid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 err="1">
                          <a:effectLst/>
                        </a:rPr>
                        <a:t>Nr</a:t>
                      </a:r>
                      <a:r>
                        <a:rPr lang="pt-BR" sz="1100" kern="100" dirty="0">
                          <a:effectLst/>
                        </a:rPr>
                        <a:t>.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19" marR="492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</a:rPr>
                        <a:t>Nome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</a:rPr>
                        <a:t>Nota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219" marR="49219" marT="0" marB="0"/>
                </a:tc>
                <a:extLst>
                  <a:ext uri="{0D108BD9-81ED-4DB2-BD59-A6C34878D82A}">
                    <a16:rowId xmlns:a16="http://schemas.microsoft.com/office/drawing/2014/main" val="1988692843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01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Alessandra Chirico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61736666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02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Alice Maria Costa Maia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61943310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03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Aline Bittencourt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30313166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04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Amanda Caroline Goularte Vieira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16591020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05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 Bonfanti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49754560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06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 Isabel Pereira Cardoso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4266404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07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Andrea Frias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19123877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08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Aparecida Amélia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69830602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09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Aride Maria Guinalli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78691778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Cândida Pessôa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51702562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Caroline Lima Bicalho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71292262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Charleston Schmidt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73377594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Claudia Adele Cardoso de Almeida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661377526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Claudio Adan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48936112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Claudio Monteiro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22541443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Dalvan Tadeu Brum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65139396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Daniela Correa Prata Oliveira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24896343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Débora Galvão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19196928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Denilson Kruger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64977245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Diego Machado Izoton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17988481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Dircinha Falcão Moreira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74575579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Domingos Santos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80510567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Douglas Barbosa Lopes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75083626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Eliene Antunes Cavalcante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62924551"/>
                  </a:ext>
                </a:extLst>
              </a:tr>
              <a:tr h="172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49219" marR="49219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Ermania Jaglete Barbosa Ribeiro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84567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1283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22</a:t>
            </a:fld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121298" y="370217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ANEXO 2. XX PGC: Classificação em ordem alfabética, 2/3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A900906C-51BD-090C-EFB8-13387E564C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482283"/>
              </p:ext>
            </p:extLst>
          </p:nvPr>
        </p:nvGraphicFramePr>
        <p:xfrm>
          <a:off x="2976646" y="1023735"/>
          <a:ext cx="3879480" cy="53875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0560">
                  <a:extLst>
                    <a:ext uri="{9D8B030D-6E8A-4147-A177-3AD203B41FA5}">
                      <a16:colId xmlns:a16="http://schemas.microsoft.com/office/drawing/2014/main" val="3846264213"/>
                    </a:ext>
                  </a:extLst>
                </a:gridCol>
                <a:gridCol w="2865588">
                  <a:extLst>
                    <a:ext uri="{9D8B030D-6E8A-4147-A177-3AD203B41FA5}">
                      <a16:colId xmlns:a16="http://schemas.microsoft.com/office/drawing/2014/main" val="1997764217"/>
                    </a:ext>
                  </a:extLst>
                </a:gridCol>
                <a:gridCol w="723332">
                  <a:extLst>
                    <a:ext uri="{9D8B030D-6E8A-4147-A177-3AD203B41FA5}">
                      <a16:colId xmlns:a16="http://schemas.microsoft.com/office/drawing/2014/main" val="1627580733"/>
                    </a:ext>
                  </a:extLst>
                </a:gridCol>
              </a:tblGrid>
              <a:tr h="172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100" b="1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1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Nome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1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81031"/>
                  </a:ext>
                </a:extLst>
              </a:tr>
              <a:tr h="1722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Fabio Antonelli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extLst>
                  <a:ext uri="{0D108BD9-81ED-4DB2-BD59-A6C34878D82A}">
                    <a16:rowId xmlns:a16="http://schemas.microsoft.com/office/drawing/2014/main" val="3011088512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Fatima Cristina Cattaneo de Almeida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extLst>
                  <a:ext uri="{0D108BD9-81ED-4DB2-BD59-A6C34878D82A}">
                    <a16:rowId xmlns:a16="http://schemas.microsoft.com/office/drawing/2014/main" val="1006998048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Fernanda Celestino dos Santos Espanhol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extLst>
                  <a:ext uri="{0D108BD9-81ED-4DB2-BD59-A6C34878D82A}">
                    <a16:rowId xmlns:a16="http://schemas.microsoft.com/office/drawing/2014/main" val="58046023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Flávia Aparecida Andrade Souza</a:t>
                      </a:r>
                      <a:endParaRPr lang="en-US" sz="1200" b="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extLst>
                  <a:ext uri="{0D108BD9-81ED-4DB2-BD59-A6C34878D82A}">
                    <a16:rowId xmlns:a16="http://schemas.microsoft.com/office/drawing/2014/main" val="206992092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Gabriel Augusto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1200" b="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US" sz="12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0" anchor="b"/>
                </a:tc>
                <a:extLst>
                  <a:ext uri="{0D108BD9-81ED-4DB2-BD59-A6C34878D82A}">
                    <a16:rowId xmlns:a16="http://schemas.microsoft.com/office/drawing/2014/main" val="2268844880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Gelson Juarez de Oliveira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48141687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Geraldo Matos Guedes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15357908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Gregorio Pinheiro Cunha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33738822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Halina de Sousa Maia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649956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Iara Suassuna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46549999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Igor Ferreira Martins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60654960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Joao Batista Mello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70022632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Kacianni Ferreira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6357899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Kayck Ríchard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0399780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Liane Maria Simoes Borges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2092757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Lucas Viegas Francisco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87514504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Lúcia Helena Rodrigues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68697972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Luciana Gouvêa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0839537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Lucimaria Barbosa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5310583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Luimara Schmit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40383457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Luiz Eduardo Oliveira Bezerra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43691099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47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Luiza Canabarro Lagranha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58429070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Marcello Paskulin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31020189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Marcos Alberto Araujo de Oliveira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633022130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Antonieta Fraga Ferreira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894442314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Aparecida de Oliveira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40899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7035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A9ADC-1C60-C907-89FB-0373274D1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9F8717F-3E18-1B7A-1BB8-6E2726BCE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23</a:t>
            </a:fld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3EA4F45-3A1D-09FD-D8A7-ACDB2541CB07}"/>
              </a:ext>
            </a:extLst>
          </p:cNvPr>
          <p:cNvSpPr/>
          <p:nvPr/>
        </p:nvSpPr>
        <p:spPr>
          <a:xfrm>
            <a:off x="0" y="69065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ANEXO 2. XX PGC: Classificação em ordem alfabética, 3/3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E16170C-32E0-96D5-4256-7BBE8D843A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395439"/>
              </p:ext>
            </p:extLst>
          </p:nvPr>
        </p:nvGraphicFramePr>
        <p:xfrm>
          <a:off x="2849470" y="1449098"/>
          <a:ext cx="3751480" cy="5138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3053">
                  <a:extLst>
                    <a:ext uri="{9D8B030D-6E8A-4147-A177-3AD203B41FA5}">
                      <a16:colId xmlns:a16="http://schemas.microsoft.com/office/drawing/2014/main" val="3846264213"/>
                    </a:ext>
                  </a:extLst>
                </a:gridCol>
                <a:gridCol w="2330785">
                  <a:extLst>
                    <a:ext uri="{9D8B030D-6E8A-4147-A177-3AD203B41FA5}">
                      <a16:colId xmlns:a16="http://schemas.microsoft.com/office/drawing/2014/main" val="1997764217"/>
                    </a:ext>
                  </a:extLst>
                </a:gridCol>
                <a:gridCol w="1047642">
                  <a:extLst>
                    <a:ext uri="{9D8B030D-6E8A-4147-A177-3AD203B41FA5}">
                      <a16:colId xmlns:a16="http://schemas.microsoft.com/office/drawing/2014/main" val="1627580733"/>
                    </a:ext>
                  </a:extLst>
                </a:gridCol>
              </a:tblGrid>
              <a:tr h="172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100" b="1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Nr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1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Nome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pt-BR" sz="11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Nota</a:t>
                      </a:r>
                      <a:endParaRPr lang="pt-BR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7981031"/>
                  </a:ext>
                </a:extLst>
              </a:tr>
              <a:tr h="1722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Helena Koerich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11088512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Luiza Furlaneti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6998048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Santana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8046023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Maryana Nunes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6992092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56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Maurício Colin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268844880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Nelson Figueiredo Junior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748141687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Nelson Freire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15357908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Niedson Vasconcelos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33738822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Patrícia Ferreira de Souza Lima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69002863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Patricia Maria Costa Alves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79464973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Patrícia Pandolfo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62958705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Priscila Calliari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649956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Priscila Telles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46549999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Renan Temp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60654960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Renata dos Santos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70022632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Roberta Sabadini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6357899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68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Rute Maria Rodrigues Pinheiro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0399780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69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Simone Inoue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20927576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Soraya Sena de Oliveira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87514504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71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Suzanne Vaz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68697972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Tasso de Abreu Junior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0839537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Telma Cristina Crespo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5310583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Thiago Gutierrez Brandão Pontes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40383457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Vera Lucia Maciel Silva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43691099"/>
                  </a:ext>
                </a:extLst>
              </a:tr>
              <a:tr h="17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59555" marR="595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Viviane Acunha Barbosa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2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58429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023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pPr/>
              <a:t>24</a:t>
            </a:fld>
            <a:endParaRPr lang="pt-BR" dirty="0"/>
          </a:p>
        </p:txBody>
      </p:sp>
      <p:sp>
        <p:nvSpPr>
          <p:cNvPr id="5" name="Espaço Reservado para Número de Slide 2">
            <a:extLst>
              <a:ext uri="{FF2B5EF4-FFF2-40B4-BE49-F238E27FC236}">
                <a16:creationId xmlns:a16="http://schemas.microsoft.com/office/drawing/2014/main" id="{6F591D4A-3A62-448C-96EC-9DAE09369C94}"/>
              </a:ext>
            </a:extLst>
          </p:cNvPr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54DADBA-ABDB-4130-B102-AF28586D6193}" type="slidenum">
              <a:rPr lang="pt-BR" smtClean="0"/>
              <a:pPr/>
              <a:t>24</a:t>
            </a:fld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E0B78C-18CF-42C6-8683-74B0E4EB9653}"/>
              </a:ext>
            </a:extLst>
          </p:cNvPr>
          <p:cNvSpPr/>
          <p:nvPr/>
        </p:nvSpPr>
        <p:spPr>
          <a:xfrm>
            <a:off x="444585" y="2109523"/>
            <a:ext cx="84290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Prezados interessados na PGC!</a:t>
            </a:r>
          </a:p>
          <a:p>
            <a:pPr algn="ctr">
              <a:lnSpc>
                <a:spcPct val="150000"/>
              </a:lnSpc>
            </a:pPr>
            <a:endParaRPr lang="pt-B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Anote na agenda: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XXI PGC em 13.12.26.</a:t>
            </a:r>
          </a:p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Sugestões de especialidades conscienciológicas 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serem estudadas na CCCI, em 2026, são bem-vindas!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ED342845-2A5E-498E-8CCF-E307C14F7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85" y="287118"/>
            <a:ext cx="1447102" cy="145356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AD1EC96-0970-4F77-AF67-02C3D3457B4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44" r="9730"/>
          <a:stretch/>
        </p:blipFill>
        <p:spPr>
          <a:xfrm>
            <a:off x="6961248" y="287118"/>
            <a:ext cx="1912338" cy="1453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264B20CF-C57B-4394-B46A-03F8EA1DB5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4666" y="4354739"/>
            <a:ext cx="4642411" cy="2503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278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6F9E0202-F86F-46B6-824A-60EAD7C579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45297"/>
              </p:ext>
            </p:extLst>
          </p:nvPr>
        </p:nvGraphicFramePr>
        <p:xfrm>
          <a:off x="1840231" y="1225547"/>
          <a:ext cx="5149687" cy="3631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627">
                  <a:extLst>
                    <a:ext uri="{9D8B030D-6E8A-4147-A177-3AD203B41FA5}">
                      <a16:colId xmlns:a16="http://schemas.microsoft.com/office/drawing/2014/main" val="2214110203"/>
                    </a:ext>
                  </a:extLst>
                </a:gridCol>
                <a:gridCol w="1660511">
                  <a:extLst>
                    <a:ext uri="{9D8B030D-6E8A-4147-A177-3AD203B41FA5}">
                      <a16:colId xmlns:a16="http://schemas.microsoft.com/office/drawing/2014/main" val="1819914581"/>
                    </a:ext>
                  </a:extLst>
                </a:gridCol>
                <a:gridCol w="1376549">
                  <a:extLst>
                    <a:ext uri="{9D8B030D-6E8A-4147-A177-3AD203B41FA5}">
                      <a16:colId xmlns:a16="http://schemas.microsoft.com/office/drawing/2014/main" val="2062152969"/>
                    </a:ext>
                  </a:extLst>
                </a:gridCol>
              </a:tblGrid>
              <a:tr h="400777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PGC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2024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2025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985854"/>
                  </a:ext>
                </a:extLst>
              </a:tr>
              <a:tr h="391885">
                <a:tc>
                  <a:txBody>
                    <a:bodyPr/>
                    <a:lstStyle/>
                    <a:p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Inscrições: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427709"/>
                  </a:ext>
                </a:extLst>
              </a:tr>
              <a:tr h="400595">
                <a:tc>
                  <a:txBody>
                    <a:bodyPr/>
                    <a:lstStyle/>
                    <a:p>
                      <a:r>
                        <a:rPr lang="pt-BR" b="1" dirty="0"/>
                        <a:t>Acessos: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70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77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872039"/>
                  </a:ext>
                </a:extLst>
              </a:tr>
              <a:tr h="391885">
                <a:tc>
                  <a:txBody>
                    <a:bodyPr/>
                    <a:lstStyle/>
                    <a:p>
                      <a:r>
                        <a:rPr lang="pt-BR" b="1" dirty="0"/>
                        <a:t>Concluintes:</a:t>
                      </a:r>
                      <a:endParaRPr lang="pt-BR" sz="1600" b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69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76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44718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r>
                        <a:rPr lang="pt-BR" sz="1800" b="1" dirty="0"/>
                        <a:t>EAD / Presencial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60/9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57/19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304562"/>
                  </a:ext>
                </a:extLst>
              </a:tr>
              <a:tr h="383177">
                <a:tc>
                  <a:txBody>
                    <a:bodyPr/>
                    <a:lstStyle/>
                    <a:p>
                      <a:r>
                        <a:rPr lang="pt-BR" b="1" dirty="0"/>
                        <a:t>Mulheres: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41 (59%)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49 (64,5%)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178444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r>
                        <a:rPr lang="pt-BR" b="1" dirty="0"/>
                        <a:t>Homens: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28 (41%)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27 (35,5%)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822670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r>
                        <a:rPr lang="pt-BR" b="1" dirty="0"/>
                        <a:t>Questões anuladas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0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884849"/>
                  </a:ext>
                </a:extLst>
              </a:tr>
              <a:tr h="487075">
                <a:tc>
                  <a:txBody>
                    <a:bodyPr/>
                    <a:lstStyle/>
                    <a:p>
                      <a:r>
                        <a:rPr lang="pt-BR" b="1" dirty="0"/>
                        <a:t>Média das notas: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65,82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63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860642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91768D5C-CC74-4EBC-80CA-BC15C385FC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1" y="5017586"/>
            <a:ext cx="7143791" cy="12684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0F5E9C6-5F64-4069-B7AD-DD11636A6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" y="6447014"/>
            <a:ext cx="9144000" cy="330928"/>
          </a:xfrm>
          <a:prstGeom prst="rect">
            <a:avLst/>
          </a:prstGeo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92462F80-BCCB-4673-8E81-E960AECED5EE}"/>
              </a:ext>
            </a:extLst>
          </p:cNvPr>
          <p:cNvSpPr txBox="1">
            <a:spLocks/>
          </p:cNvSpPr>
          <p:nvPr/>
        </p:nvSpPr>
        <p:spPr>
          <a:xfrm>
            <a:off x="3322150" y="162789"/>
            <a:ext cx="2185851" cy="1083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b="1" dirty="0">
                <a:latin typeface="Arial" panose="020B0604020202020204" pitchFamily="34" charset="0"/>
                <a:cs typeface="Arial" panose="020B0604020202020204" pitchFamily="34" charset="0"/>
              </a:rPr>
              <a:t>XX PGC</a:t>
            </a:r>
          </a:p>
          <a:p>
            <a:pPr algn="ctr"/>
            <a:r>
              <a:rPr lang="pt-BR" sz="2800" b="1">
                <a:latin typeface="Arial" panose="020B0604020202020204" pitchFamily="34" charset="0"/>
                <a:cs typeface="Arial" panose="020B0604020202020204" pitchFamily="34" charset="0"/>
              </a:rPr>
              <a:t>14.12.25</a:t>
            </a:r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22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ítulo 1"/>
          <p:cNvSpPr/>
          <p:nvPr/>
        </p:nvSpPr>
        <p:spPr>
          <a:xfrm>
            <a:off x="1411941" y="268750"/>
            <a:ext cx="5957047" cy="71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90000"/>
              </a:lnSpc>
              <a:tabLst>
                <a:tab pos="408240" algn="l"/>
              </a:tabLst>
            </a:pPr>
            <a:r>
              <a:rPr lang="pt-BR" sz="36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XX PGC – Locais</a:t>
            </a:r>
            <a:br>
              <a:rPr lang="pt-BR" sz="3600" b="1" strike="noStrike" spc="-1" dirty="0">
                <a:solidFill>
                  <a:srgbClr val="000000"/>
                </a:solidFill>
                <a:latin typeface="Arial"/>
                <a:ea typeface="DejaVu Sans"/>
              </a:rPr>
            </a:br>
            <a:r>
              <a:rPr lang="pt-BR" sz="2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43 </a:t>
            </a:r>
            <a:r>
              <a:rPr lang="pt-BR" sz="2800" b="1" spc="-1" dirty="0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lang="pt-BR" sz="2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idades,  17 Estados, 1 País</a:t>
            </a:r>
            <a:endParaRPr lang="pt-BR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CaixaDeTexto 178"/>
          <p:cNvSpPr txBox="1"/>
          <p:nvPr/>
        </p:nvSpPr>
        <p:spPr>
          <a:xfrm>
            <a:off x="536819" y="1482310"/>
            <a:ext cx="4035181" cy="505637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Foz do Iguaçu – PR: 19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Natal – RN: 6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São Paulo – SP: 4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Porto Alegre – RS: 3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Rio de Janeiro – RJ:</a:t>
            </a: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 3</a:t>
            </a:r>
            <a:endParaRPr lang="pt-BR" sz="2000" b="0" strike="noStrike" spc="-1" dirty="0">
              <a:solidFill>
                <a:srgbClr val="000000"/>
              </a:solidFill>
              <a:latin typeface="Arial"/>
              <a:ea typeface="Microsoft YaHei"/>
            </a:endParaRP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Florianópolis – SC: 3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São Bernardo do Campo – SP: 2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Aracaju – SE: 1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Assis – SP: 1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Balneário Rincão – SC: 1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Belo Horizonte – MG: 1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Blumenau – SC:1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Boa Vista – RR: 1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Brasília – DF: 1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Cachoeira do Sul – RS: 1</a:t>
            </a:r>
          </a:p>
          <a:p>
            <a:pPr>
              <a:tabLst>
                <a:tab pos="408240" algn="l"/>
              </a:tabLst>
            </a:pPr>
            <a:endParaRPr lang="pt-BR" sz="2000" spc="-1" dirty="0">
              <a:solidFill>
                <a:srgbClr val="000000"/>
              </a:solidFill>
              <a:latin typeface="Arial"/>
              <a:ea typeface="Microsoft YaHei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CaixaDeTexto 179"/>
          <p:cNvSpPr txBox="1"/>
          <p:nvPr/>
        </p:nvSpPr>
        <p:spPr>
          <a:xfrm>
            <a:off x="5055748" y="1532880"/>
            <a:ext cx="4290269" cy="5187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Cachoeirinha – RS: 1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Cachoeiro do Itapemirim – ES: 1</a:t>
            </a:r>
          </a:p>
          <a:p>
            <a:pPr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  <a:ea typeface="Microsoft YaHei"/>
              </a:rPr>
              <a:t>Caicó – RN: 1</a:t>
            </a: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Camocim de São Félix – PE: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Cariacica – ES: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Cascavel – PR: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Catanduva – SP: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Criciúma – SC: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Curitiba – PR: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Fortaleza – CE: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Francisco Beltrão – PR: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Goiânia – GO: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Itu – SP: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João Pessoa – PB: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Kobrasol; / São José – SC: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pt-BR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8"/>
          </p:nvPr>
        </p:nvSpPr>
        <p:spPr>
          <a:xfrm>
            <a:off x="6458040" y="6356520"/>
            <a:ext cx="20566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defPPr>
              <a:defRPr lang="pt-BR"/>
            </a:defPPr>
            <a:lvl1pPr marL="0" indent="0" algn="r" defTabSz="914400" rtl="0" eaLnBrk="1" latinLnBrk="0" hangingPunct="1">
              <a:lnSpc>
                <a:spcPct val="100000"/>
              </a:lnSpc>
              <a:buNone/>
              <a:tabLst>
                <a:tab pos="0" algn="l"/>
              </a:tabLst>
              <a:defRPr lang="pt-BR" sz="1200" b="0" strike="noStrike" kern="1200" spc="-1">
                <a:solidFill>
                  <a:srgbClr val="8B8B8B"/>
                </a:solidFill>
                <a:latin typeface="Calibri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0A39CF4-72EB-4D75-8D8E-AF6DEC9DAA3F}" type="slidenum">
              <a:rPr lang="pt-BR" smtClean="0"/>
              <a:pPr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24218-84DC-CD08-988E-1486189DD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ítulo 1">
            <a:extLst>
              <a:ext uri="{FF2B5EF4-FFF2-40B4-BE49-F238E27FC236}">
                <a16:creationId xmlns:a16="http://schemas.microsoft.com/office/drawing/2014/main" id="{DEC5044E-31D1-E69D-A3EE-92DDEBB60EF0}"/>
              </a:ext>
            </a:extLst>
          </p:cNvPr>
          <p:cNvSpPr/>
          <p:nvPr/>
        </p:nvSpPr>
        <p:spPr>
          <a:xfrm>
            <a:off x="1411941" y="268750"/>
            <a:ext cx="5957047" cy="716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90000"/>
              </a:lnSpc>
              <a:tabLst>
                <a:tab pos="408240" algn="l"/>
              </a:tabLst>
            </a:pPr>
            <a:r>
              <a:rPr lang="pt-BR" sz="36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XX PGC – Locais</a:t>
            </a:r>
            <a:br>
              <a:rPr lang="pt-BR" sz="3600" b="1" strike="noStrike" spc="-1" dirty="0">
                <a:solidFill>
                  <a:srgbClr val="000000"/>
                </a:solidFill>
                <a:latin typeface="Arial"/>
                <a:ea typeface="DejaVu Sans"/>
              </a:rPr>
            </a:br>
            <a:r>
              <a:rPr lang="pt-BR" sz="2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43 </a:t>
            </a:r>
            <a:r>
              <a:rPr lang="pt-BR" sz="2800" b="1" spc="-1" dirty="0">
                <a:solidFill>
                  <a:srgbClr val="000000"/>
                </a:solidFill>
                <a:latin typeface="Arial"/>
                <a:ea typeface="DejaVu Sans"/>
              </a:rPr>
              <a:t>C</a:t>
            </a:r>
            <a:r>
              <a:rPr lang="pt-BR" sz="28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idades,  17 Estados, 1 País</a:t>
            </a:r>
            <a:endParaRPr lang="pt-BR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CaixaDeTexto 178">
            <a:extLst>
              <a:ext uri="{FF2B5EF4-FFF2-40B4-BE49-F238E27FC236}">
                <a16:creationId xmlns:a16="http://schemas.microsoft.com/office/drawing/2014/main" id="{F4760E46-B605-D92F-5033-792B96751F07}"/>
              </a:ext>
            </a:extLst>
          </p:cNvPr>
          <p:cNvSpPr txBox="1"/>
          <p:nvPr/>
        </p:nvSpPr>
        <p:spPr>
          <a:xfrm>
            <a:off x="962121" y="1532880"/>
            <a:ext cx="3780000" cy="505637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Maceió – AL: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Niterói – RJ: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Pelotas – RS: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Petrópolis -- RJ: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Recife – PE: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Salvador – BA: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Santo André – SP: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São João da Barra – RJ: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São Luís – MA: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Tubarão – SC: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Uberaba – MG: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spc="-1" dirty="0">
                <a:solidFill>
                  <a:srgbClr val="000000"/>
                </a:solidFill>
                <a:latin typeface="Arial"/>
              </a:rPr>
              <a:t>Vera Cruz – RS: 1</a:t>
            </a: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</a:rPr>
              <a:t>Vitória – ES: 1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BD4A312F-E058-0D75-16E6-DFC264B0784B}"/>
              </a:ext>
            </a:extLst>
          </p:cNvPr>
          <p:cNvSpPr>
            <a:spLocks noGrp="1"/>
          </p:cNvSpPr>
          <p:nvPr>
            <p:ph type="sldNum" idx="8"/>
          </p:nvPr>
        </p:nvSpPr>
        <p:spPr>
          <a:xfrm>
            <a:off x="6458040" y="6356520"/>
            <a:ext cx="205668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defPPr>
              <a:defRPr lang="pt-BR"/>
            </a:defPPr>
            <a:lvl1pPr marL="0" indent="0" algn="r" defTabSz="914400" rtl="0" eaLnBrk="1" latinLnBrk="0" hangingPunct="1">
              <a:lnSpc>
                <a:spcPct val="100000"/>
              </a:lnSpc>
              <a:buNone/>
              <a:tabLst>
                <a:tab pos="0" algn="l"/>
              </a:tabLst>
              <a:defRPr lang="pt-BR" sz="1200" b="0" strike="noStrike" kern="1200" spc="-1">
                <a:solidFill>
                  <a:srgbClr val="8B8B8B"/>
                </a:solidFill>
                <a:latin typeface="Calibri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0A39CF4-72EB-4D75-8D8E-AF6DEC9DAA3F}" type="slidenum">
              <a:rPr lang="pt-BR" smtClean="0"/>
              <a:pPr/>
              <a:t>5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2381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4A91E-092A-DE5F-BC44-C357FDC5F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9ACC0992-A7DA-C5CB-F1DE-03878729FED2}"/>
              </a:ext>
            </a:extLst>
          </p:cNvPr>
          <p:cNvSpPr txBox="1">
            <a:spLocks/>
          </p:cNvSpPr>
          <p:nvPr/>
        </p:nvSpPr>
        <p:spPr>
          <a:xfrm>
            <a:off x="628650" y="148194"/>
            <a:ext cx="7886700" cy="7174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Dez Maiores Notas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70500F-3D25-50C7-781A-66A203ADC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DADBA-ABDB-4130-B102-AF28586D6193}" type="slidenum">
              <a:rPr lang="pt-BR" smtClean="0"/>
              <a:t>6</a:t>
            </a:fld>
            <a:endParaRPr lang="pt-BR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9FE12A1-2F49-683D-836C-928C2E9858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446657"/>
              </p:ext>
            </p:extLst>
          </p:nvPr>
        </p:nvGraphicFramePr>
        <p:xfrm>
          <a:off x="2007220" y="694161"/>
          <a:ext cx="5479430" cy="5714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5356">
                  <a:extLst>
                    <a:ext uri="{9D8B030D-6E8A-4147-A177-3AD203B41FA5}">
                      <a16:colId xmlns:a16="http://schemas.microsoft.com/office/drawing/2014/main" val="1412628679"/>
                    </a:ext>
                  </a:extLst>
                </a:gridCol>
                <a:gridCol w="1124074">
                  <a:extLst>
                    <a:ext uri="{9D8B030D-6E8A-4147-A177-3AD203B41FA5}">
                      <a16:colId xmlns:a16="http://schemas.microsoft.com/office/drawing/2014/main" val="2176031160"/>
                    </a:ext>
                  </a:extLst>
                </a:gridCol>
              </a:tblGrid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Suzanne Vaz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solidFill>
                            <a:schemeClr val="tx1"/>
                          </a:solidFill>
                          <a:effectLst/>
                        </a:rPr>
                        <a:t>87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200118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Kayck Richard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85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490279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Amanda Caroline Goularte Vieira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78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584997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Renan Temp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77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101554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Aline Bittencourt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>
                          <a:effectLst/>
                        </a:rPr>
                        <a:t>75</a:t>
                      </a:r>
                      <a:endParaRPr lang="en-US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018834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Débora Galvão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75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677749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Flávia Aparecida Andrade Souza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>
                          <a:effectLst/>
                        </a:rPr>
                        <a:t>75</a:t>
                      </a:r>
                      <a:endParaRPr lang="en-US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447398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Luimara Schmit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74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01569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Luiz Eduardo Oliveira Bezerra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>
                          <a:effectLst/>
                        </a:rPr>
                        <a:t>73</a:t>
                      </a:r>
                      <a:endParaRPr lang="en-US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696239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Marcello Paskulin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73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531543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Denilson Kruger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>
                          <a:effectLst/>
                        </a:rPr>
                        <a:t>72</a:t>
                      </a:r>
                      <a:endParaRPr lang="en-US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725758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Liane Maria Simoes Borges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72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335825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Igor Ferreira Martins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71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256357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Claudia Adele Cardoso de Almeida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>
                          <a:effectLst/>
                        </a:rPr>
                        <a:t>71</a:t>
                      </a:r>
                      <a:endParaRPr lang="en-US" sz="16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227477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Caroline Lima Bicalho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71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514130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Lucas Viegas Francisco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70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383064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Geraldo Matos Guedes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70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01583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Charleston Schmidt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70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36752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Rute Maria Rodrigues Pinheiro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70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757412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Alice Maria Costa Maia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70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524697"/>
                  </a:ext>
                </a:extLst>
              </a:tr>
              <a:tr h="2721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kern="0" dirty="0">
                          <a:solidFill>
                            <a:schemeClr val="tx1"/>
                          </a:solidFill>
                          <a:effectLst/>
                        </a:rPr>
                        <a:t>Patricia Maria Costa Alves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None/>
                      </a:pPr>
                      <a:r>
                        <a:rPr lang="pt-BR" sz="1600" b="1" kern="0" dirty="0">
                          <a:effectLst/>
                        </a:rPr>
                        <a:t>70</a:t>
                      </a:r>
                      <a:endParaRPr lang="en-US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410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073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>
          <a:xfrm>
            <a:off x="6457950" y="6311076"/>
            <a:ext cx="2057400" cy="365125"/>
          </a:xfrm>
        </p:spPr>
        <p:txBody>
          <a:bodyPr/>
          <a:lstStyle/>
          <a:p>
            <a:fld id="{954DADBA-ABDB-4130-B102-AF28586D6193}" type="slidenum">
              <a:rPr lang="pt-BR" smtClean="0"/>
              <a:t>7</a:t>
            </a:fld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7938830-DF88-452A-9C0B-39DA2AE08E10}"/>
              </a:ext>
            </a:extLst>
          </p:cNvPr>
          <p:cNvSpPr txBox="1">
            <a:spLocks/>
          </p:cNvSpPr>
          <p:nvPr/>
        </p:nvSpPr>
        <p:spPr>
          <a:xfrm>
            <a:off x="628646" y="167091"/>
            <a:ext cx="8016586" cy="7174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Evolução Pontoações da PGC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CCF31E3-4572-4D88-87B9-292A3C2AC724}"/>
              </a:ext>
            </a:extLst>
          </p:cNvPr>
          <p:cNvSpPr txBox="1"/>
          <p:nvPr/>
        </p:nvSpPr>
        <p:spPr>
          <a:xfrm>
            <a:off x="1079188" y="6234726"/>
            <a:ext cx="80165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Observação:</a:t>
            </a:r>
            <a:r>
              <a:rPr lang="pt-BR" sz="1600" dirty="0"/>
              <a:t> 2006 a 2019, provas presenciais. Nos anos de 2020 e 2021, provas </a:t>
            </a:r>
            <a:r>
              <a:rPr lang="pt-BR" sz="1600" i="1" dirty="0"/>
              <a:t>online.</a:t>
            </a:r>
            <a:r>
              <a:rPr lang="pt-BR" sz="1600" dirty="0"/>
              <a:t> </a:t>
            </a:r>
            <a:br>
              <a:rPr lang="pt-BR" sz="1600" dirty="0"/>
            </a:br>
            <a:r>
              <a:rPr lang="pt-BR" sz="1600" dirty="0"/>
              <a:t>Em 2022, 2023, 2024 e 2025 prova híbrida, presencial no </a:t>
            </a:r>
            <a:r>
              <a:rPr lang="pt-BR" sz="1600" i="1" dirty="0"/>
              <a:t>Auditorium </a:t>
            </a:r>
            <a:r>
              <a:rPr lang="pt-BR" sz="1600" dirty="0"/>
              <a:t>do CEAEC e </a:t>
            </a:r>
            <a:r>
              <a:rPr lang="pt-BR" sz="1600" i="1" dirty="0"/>
              <a:t>online.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EE04F4D-C849-E055-05EA-99D4B6DDB367}"/>
              </a:ext>
            </a:extLst>
          </p:cNvPr>
          <p:cNvSpPr txBox="1"/>
          <p:nvPr/>
        </p:nvSpPr>
        <p:spPr>
          <a:xfrm>
            <a:off x="997527" y="884531"/>
            <a:ext cx="7338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7DD6B302-E4B3-B13B-9880-FE9BE71DF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385503"/>
              </p:ext>
            </p:extLst>
          </p:nvPr>
        </p:nvGraphicFramePr>
        <p:xfrm>
          <a:off x="1212850" y="658505"/>
          <a:ext cx="6718300" cy="52068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2821">
                  <a:extLst>
                    <a:ext uri="{9D8B030D-6E8A-4147-A177-3AD203B41FA5}">
                      <a16:colId xmlns:a16="http://schemas.microsoft.com/office/drawing/2014/main" val="2652602844"/>
                    </a:ext>
                  </a:extLst>
                </a:gridCol>
                <a:gridCol w="1209105">
                  <a:extLst>
                    <a:ext uri="{9D8B030D-6E8A-4147-A177-3AD203B41FA5}">
                      <a16:colId xmlns:a16="http://schemas.microsoft.com/office/drawing/2014/main" val="2403153467"/>
                    </a:ext>
                  </a:extLst>
                </a:gridCol>
                <a:gridCol w="1409035">
                  <a:extLst>
                    <a:ext uri="{9D8B030D-6E8A-4147-A177-3AD203B41FA5}">
                      <a16:colId xmlns:a16="http://schemas.microsoft.com/office/drawing/2014/main" val="1491632343"/>
                    </a:ext>
                  </a:extLst>
                </a:gridCol>
                <a:gridCol w="1434423">
                  <a:extLst>
                    <a:ext uri="{9D8B030D-6E8A-4147-A177-3AD203B41FA5}">
                      <a16:colId xmlns:a16="http://schemas.microsoft.com/office/drawing/2014/main" val="857027212"/>
                    </a:ext>
                  </a:extLst>
                </a:gridCol>
                <a:gridCol w="1662916">
                  <a:extLst>
                    <a:ext uri="{9D8B030D-6E8A-4147-A177-3AD203B41FA5}">
                      <a16:colId xmlns:a16="http://schemas.microsoft.com/office/drawing/2014/main" val="3619521673"/>
                    </a:ext>
                  </a:extLst>
                </a:gridCol>
              </a:tblGrid>
              <a:tr h="304908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ANO BASE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CIDADES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TOTAL ALUNOS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MAIOR NOTA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400" b="1" u="none" strike="noStrike" dirty="0">
                          <a:effectLst/>
                        </a:rPr>
                        <a:t>NOTA MÉDIA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49380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2006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191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55,6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3482809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2007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253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82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41,6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1749332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2008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197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84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49,3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5523427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2009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129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56,6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9895638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166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93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54,3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7820367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239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60,6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3760737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2012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241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91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56,3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1130208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12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197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55,3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5851550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2014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15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183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45,3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9413683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2015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121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77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45,8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9729737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149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46,7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7355978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95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82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48,8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2260708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90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78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50,7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5878881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2019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102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79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50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6021439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2020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53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140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91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64,97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1354737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u="none" strike="noStrike" dirty="0">
                          <a:effectLst/>
                        </a:rPr>
                        <a:t>2021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u="none" strike="noStrike" dirty="0">
                          <a:effectLst/>
                        </a:rPr>
                        <a:t>47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u="none" strike="noStrike" dirty="0">
                          <a:effectLst/>
                        </a:rPr>
                        <a:t>110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u="none" strike="noStrike" dirty="0">
                          <a:effectLst/>
                        </a:rPr>
                        <a:t>91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u="none" strike="noStrike" dirty="0">
                          <a:effectLst/>
                        </a:rPr>
                        <a:t>70,59</a:t>
                      </a:r>
                      <a:endParaRPr lang="pt-B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1723700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2022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28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63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60,67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9301227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2023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40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90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79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60,84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1874807"/>
                  </a:ext>
                </a:extLst>
              </a:tr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2024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40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70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86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65,82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27654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10E032-5B41-FFBF-4FDD-44BBE653F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870879"/>
              </p:ext>
            </p:extLst>
          </p:nvPr>
        </p:nvGraphicFramePr>
        <p:xfrm>
          <a:off x="1212850" y="5844469"/>
          <a:ext cx="6718300" cy="257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2821">
                  <a:extLst>
                    <a:ext uri="{9D8B030D-6E8A-4147-A177-3AD203B41FA5}">
                      <a16:colId xmlns:a16="http://schemas.microsoft.com/office/drawing/2014/main" val="562870877"/>
                    </a:ext>
                  </a:extLst>
                </a:gridCol>
                <a:gridCol w="1209105">
                  <a:extLst>
                    <a:ext uri="{9D8B030D-6E8A-4147-A177-3AD203B41FA5}">
                      <a16:colId xmlns:a16="http://schemas.microsoft.com/office/drawing/2014/main" val="2772618066"/>
                    </a:ext>
                  </a:extLst>
                </a:gridCol>
                <a:gridCol w="1409035">
                  <a:extLst>
                    <a:ext uri="{9D8B030D-6E8A-4147-A177-3AD203B41FA5}">
                      <a16:colId xmlns:a16="http://schemas.microsoft.com/office/drawing/2014/main" val="255751053"/>
                    </a:ext>
                  </a:extLst>
                </a:gridCol>
                <a:gridCol w="1434423">
                  <a:extLst>
                    <a:ext uri="{9D8B030D-6E8A-4147-A177-3AD203B41FA5}">
                      <a16:colId xmlns:a16="http://schemas.microsoft.com/office/drawing/2014/main" val="801651970"/>
                    </a:ext>
                  </a:extLst>
                </a:gridCol>
                <a:gridCol w="1662916">
                  <a:extLst>
                    <a:ext uri="{9D8B030D-6E8A-4147-A177-3AD203B41FA5}">
                      <a16:colId xmlns:a16="http://schemas.microsoft.com/office/drawing/2014/main" val="761422931"/>
                    </a:ext>
                  </a:extLst>
                </a:gridCol>
              </a:tblGrid>
              <a:tr h="25799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u="none" strike="noStrike" dirty="0">
                          <a:effectLst/>
                        </a:rPr>
                        <a:t>2025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5091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113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45B6C7E-5ACA-470D-B825-81B0A570F542}"/>
              </a:ext>
            </a:extLst>
          </p:cNvPr>
          <p:cNvSpPr txBox="1"/>
          <p:nvPr/>
        </p:nvSpPr>
        <p:spPr>
          <a:xfrm>
            <a:off x="434642" y="337896"/>
            <a:ext cx="8274713" cy="1019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pt-BR" sz="2200" b="1" dirty="0">
                <a:ea typeface="Calibri" panose="020F0502020204030204" pitchFamily="34" charset="0"/>
                <a:cs typeface="Times New Roman" panose="02020603050405020304" pitchFamily="18" charset="0"/>
              </a:rPr>
              <a:t>As 3 Questões com Maior Número de Acertos </a:t>
            </a:r>
            <a:r>
              <a:rPr lang="pt-BR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(ordem descrescente; 1/2):</a:t>
            </a:r>
            <a:endParaRPr lang="pt-BR" sz="22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pt-BR" sz="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304261C-04F4-6403-1829-926934EB3085}"/>
              </a:ext>
            </a:extLst>
          </p:cNvPr>
          <p:cNvSpPr txBox="1"/>
          <p:nvPr/>
        </p:nvSpPr>
        <p:spPr>
          <a:xfrm>
            <a:off x="434642" y="970571"/>
            <a:ext cx="8274713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83.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Profilaxiologia.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Quais condições promovem a profilaxia da dissonância cognitiva?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 Autorreflexões e autoquestionamentos conceituais.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 Escuta e avaliação de argumentos contrários.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 Realizar autocrítica leve e heterocrítica exagerada.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 A – C.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 A – B.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 B – C.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R: II. A – B (EC, v. Dissonância cognitiva).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4A4638-C6E7-8B83-49D8-833254D3DDD4}"/>
              </a:ext>
            </a:extLst>
          </p:cNvPr>
          <p:cNvSpPr txBox="1"/>
          <p:nvPr/>
        </p:nvSpPr>
        <p:spPr>
          <a:xfrm>
            <a:off x="434642" y="3733332"/>
            <a:ext cx="805231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100.</a:t>
            </a: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Voluntariologia.</a:t>
            </a: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Melhor desenvolver 6 ou mais trabalhos do voluntariado de modo simultâneo, mesmo sendo sofrível, em vez de apenas 1 ou 2 bem-feitos. A afir-mação é: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 Verdadeira.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 Falsa.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tabLst>
                <a:tab pos="5581015" algn="l"/>
              </a:tabLst>
            </a:pPr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R: II. Falsa. Não adianta fazer 6 trabalhos do voluntariado simultâneos de modo sofrível. O melhor é desenvolver 1 ou 2 trabalhos, porém, bem-feitos (LO, v. Priori-zação).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591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AA5D7-806C-6177-F93C-A6597DC3D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B58C01C-6ABB-13D9-C199-C49BAC216808}"/>
              </a:ext>
            </a:extLst>
          </p:cNvPr>
          <p:cNvSpPr txBox="1"/>
          <p:nvPr/>
        </p:nvSpPr>
        <p:spPr>
          <a:xfrm>
            <a:off x="434642" y="337896"/>
            <a:ext cx="8274713" cy="8448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pt-B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As 3 Questões com Maior Número de Acertos </a:t>
            </a: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(ordem descrescente; 2/2):</a:t>
            </a:r>
            <a:endParaRPr lang="pt-BR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pt-BR" sz="22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8D08842-0849-10FE-9CCB-D89827FE887A}"/>
              </a:ext>
            </a:extLst>
          </p:cNvPr>
          <p:cNvSpPr txBox="1"/>
          <p:nvPr/>
        </p:nvSpPr>
        <p:spPr>
          <a:xfrm>
            <a:off x="518618" y="1306473"/>
            <a:ext cx="827471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52.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Holopensenologia.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ambientes intra e extrafísicos são gerados através do grau da pensenização média das consciências aí vivendo e se relacionando. As energias consci-enciais moldam e mantêm os holopensenes nesses locais. A afirmação é: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 Verdadeira.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 Falsa.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R: I. Verdadeira (Hsr, Cap. 202: Reeducação).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/>
              <a:t> </a:t>
            </a:r>
            <a:endParaRPr lang="en-US" dirty="0"/>
          </a:p>
          <a:p>
            <a:pPr indent="450215" algn="just"/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82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9011</TotalTime>
  <Words>3443</Words>
  <Application>Microsoft Office PowerPoint</Application>
  <PresentationFormat>On-screen Show (4:3)</PresentationFormat>
  <Paragraphs>875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Aptos</vt:lpstr>
      <vt:lpstr>Arial</vt:lpstr>
      <vt:lpstr>Arial Black</vt:lpstr>
      <vt:lpstr>Calibri</vt:lpstr>
      <vt:lpstr>Calibri Light</vt:lpstr>
      <vt:lpstr>DejaVu Sans</vt:lpstr>
      <vt:lpstr>Times New Roman</vt:lpstr>
      <vt:lpstr>Office Theme</vt:lpstr>
      <vt:lpstr>XX PROVA GERAL DE CONSCIENCIOLOGIA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PROVA GERAL DE CONSCIENCIOLOGIA</dc:title>
  <dc:creator>Sônia Barbosa Batista</dc:creator>
  <cp:lastModifiedBy>Miriam Kunz</cp:lastModifiedBy>
  <cp:revision>647</cp:revision>
  <cp:lastPrinted>2023-12-20T20:09:34Z</cp:lastPrinted>
  <dcterms:created xsi:type="dcterms:W3CDTF">2018-01-08T17:42:56Z</dcterms:created>
  <dcterms:modified xsi:type="dcterms:W3CDTF">2025-12-21T23:30:53Z</dcterms:modified>
</cp:coreProperties>
</file>